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61" r:id="rId4"/>
    <p:sldId id="276" r:id="rId5"/>
    <p:sldId id="263" r:id="rId6"/>
    <p:sldId id="265" r:id="rId7"/>
    <p:sldId id="266" r:id="rId8"/>
    <p:sldId id="267" r:id="rId9"/>
    <p:sldId id="268" r:id="rId10"/>
    <p:sldId id="269" r:id="rId11"/>
    <p:sldId id="270" r:id="rId12"/>
    <p:sldId id="271" r:id="rId13"/>
    <p:sldId id="272" r:id="rId14"/>
    <p:sldId id="273" r:id="rId15"/>
    <p:sldId id="274" r:id="rId16"/>
    <p:sldId id="275"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64" r:id="rId38"/>
  </p:sldIdLst>
  <p:sldSz cx="12192000" cy="6858000"/>
  <p:notesSz cx="6858000" cy="9144000"/>
  <p:custDataLst>
    <p:tags r:id="rId3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FB0A1"/>
    <a:srgbClr val="EBF5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2" autoAdjust="0"/>
    <p:restoredTop sz="94374" autoAdjust="0"/>
  </p:normalViewPr>
  <p:slideViewPr>
    <p:cSldViewPr snapToGrid="0">
      <p:cViewPr varScale="1">
        <p:scale>
          <a:sx n="86" d="100"/>
          <a:sy n="86" d="100"/>
        </p:scale>
        <p:origin x="52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F1C1544-4C85-4CA0-A4A9-80C41659418C}" type="datetimeFigureOut">
              <a:rPr lang="es-ES" smtClean="0"/>
              <a:t>02/08/2023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7AB6353-5A3E-4F40-8323-881C8C3A9618}" type="slidenum">
              <a:rPr lang="es-ES" smtClean="0"/>
              <a:t>‹Nº›</a:t>
            </a:fld>
            <a:endParaRPr lang="es-E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8139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F1C1544-4C85-4CA0-A4A9-80C41659418C}" type="datetimeFigureOut">
              <a:rPr lang="es-ES" smtClean="0"/>
              <a:t>02/08/2023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7AB6353-5A3E-4F40-8323-881C8C3A9618}" type="slidenum">
              <a:rPr lang="es-ES" smtClean="0"/>
              <a:t>‹Nº›</a:t>
            </a:fld>
            <a:endParaRPr lang="es-ES"/>
          </a:p>
        </p:txBody>
      </p:sp>
    </p:spTree>
    <p:extLst>
      <p:ext uri="{BB962C8B-B14F-4D97-AF65-F5344CB8AC3E}">
        <p14:creationId xmlns:p14="http://schemas.microsoft.com/office/powerpoint/2010/main" val="1299688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F1C1544-4C85-4CA0-A4A9-80C41659418C}" type="datetimeFigureOut">
              <a:rPr lang="es-ES" smtClean="0"/>
              <a:t>02/08/2023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7AB6353-5A3E-4F40-8323-881C8C3A9618}" type="slidenum">
              <a:rPr lang="es-ES" smtClean="0"/>
              <a:t>‹Nº›</a:t>
            </a:fld>
            <a:endParaRPr lang="es-ES"/>
          </a:p>
        </p:txBody>
      </p:sp>
    </p:spTree>
    <p:extLst>
      <p:ext uri="{BB962C8B-B14F-4D97-AF65-F5344CB8AC3E}">
        <p14:creationId xmlns:p14="http://schemas.microsoft.com/office/powerpoint/2010/main" val="624501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F1C1544-4C85-4CA0-A4A9-80C41659418C}" type="datetimeFigureOut">
              <a:rPr lang="es-ES" smtClean="0"/>
              <a:t>02/08/2023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7AB6353-5A3E-4F40-8323-881C8C3A9618}" type="slidenum">
              <a:rPr lang="es-ES" smtClean="0"/>
              <a:t>‹Nº›</a:t>
            </a:fld>
            <a:endParaRPr lang="es-ES"/>
          </a:p>
        </p:txBody>
      </p:sp>
    </p:spTree>
    <p:extLst>
      <p:ext uri="{BB962C8B-B14F-4D97-AF65-F5344CB8AC3E}">
        <p14:creationId xmlns:p14="http://schemas.microsoft.com/office/powerpoint/2010/main" val="3650851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F1C1544-4C85-4CA0-A4A9-80C41659418C}" type="datetimeFigureOut">
              <a:rPr lang="es-ES" smtClean="0"/>
              <a:t>02/08/2023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7AB6353-5A3E-4F40-8323-881C8C3A9618}" type="slidenum">
              <a:rPr lang="es-ES" smtClean="0"/>
              <a:t>‹Nº›</a:t>
            </a:fld>
            <a:endParaRPr lang="es-E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5527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F1C1544-4C85-4CA0-A4A9-80C41659418C}" type="datetimeFigureOut">
              <a:rPr lang="es-ES" smtClean="0"/>
              <a:t>02/08/2023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7AB6353-5A3E-4F40-8323-881C8C3A9618}" type="slidenum">
              <a:rPr lang="es-ES" smtClean="0"/>
              <a:t>‹Nº›</a:t>
            </a:fld>
            <a:endParaRPr lang="es-ES"/>
          </a:p>
        </p:txBody>
      </p:sp>
    </p:spTree>
    <p:extLst>
      <p:ext uri="{BB962C8B-B14F-4D97-AF65-F5344CB8AC3E}">
        <p14:creationId xmlns:p14="http://schemas.microsoft.com/office/powerpoint/2010/main" val="1543725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F1C1544-4C85-4CA0-A4A9-80C41659418C}" type="datetimeFigureOut">
              <a:rPr lang="es-ES" smtClean="0"/>
              <a:t>02/08/2023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77AB6353-5A3E-4F40-8323-881C8C3A9618}" type="slidenum">
              <a:rPr lang="es-ES" smtClean="0"/>
              <a:t>‹Nº›</a:t>
            </a:fld>
            <a:endParaRPr lang="es-ES"/>
          </a:p>
        </p:txBody>
      </p:sp>
    </p:spTree>
    <p:extLst>
      <p:ext uri="{BB962C8B-B14F-4D97-AF65-F5344CB8AC3E}">
        <p14:creationId xmlns:p14="http://schemas.microsoft.com/office/powerpoint/2010/main" val="17150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F1C1544-4C85-4CA0-A4A9-80C41659418C}" type="datetimeFigureOut">
              <a:rPr lang="es-ES" smtClean="0"/>
              <a:t>02/08/2023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77AB6353-5A3E-4F40-8323-881C8C3A9618}" type="slidenum">
              <a:rPr lang="es-ES" smtClean="0"/>
              <a:t>‹Nº›</a:t>
            </a:fld>
            <a:endParaRPr lang="es-ES"/>
          </a:p>
        </p:txBody>
      </p:sp>
    </p:spTree>
    <p:extLst>
      <p:ext uri="{BB962C8B-B14F-4D97-AF65-F5344CB8AC3E}">
        <p14:creationId xmlns:p14="http://schemas.microsoft.com/office/powerpoint/2010/main" val="2641601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F1C1544-4C85-4CA0-A4A9-80C41659418C}" type="datetimeFigureOut">
              <a:rPr lang="es-ES" smtClean="0"/>
              <a:t>02/08/2023</a:t>
            </a:fld>
            <a:endParaRPr lang="es-E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S"/>
          </a:p>
        </p:txBody>
      </p:sp>
      <p:sp>
        <p:nvSpPr>
          <p:cNvPr id="9" name="Slide Number Placeholder 8"/>
          <p:cNvSpPr>
            <a:spLocks noGrp="1"/>
          </p:cNvSpPr>
          <p:nvPr>
            <p:ph type="sldNum" sz="quarter" idx="12"/>
          </p:nvPr>
        </p:nvSpPr>
        <p:spPr/>
        <p:txBody>
          <a:bodyPr/>
          <a:lstStyle/>
          <a:p>
            <a:fld id="{77AB6353-5A3E-4F40-8323-881C8C3A9618}" type="slidenum">
              <a:rPr lang="es-ES" smtClean="0"/>
              <a:t>‹Nº›</a:t>
            </a:fld>
            <a:endParaRPr lang="es-ES"/>
          </a:p>
        </p:txBody>
      </p:sp>
    </p:spTree>
    <p:extLst>
      <p:ext uri="{BB962C8B-B14F-4D97-AF65-F5344CB8AC3E}">
        <p14:creationId xmlns:p14="http://schemas.microsoft.com/office/powerpoint/2010/main" val="4236068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F1C1544-4C85-4CA0-A4A9-80C41659418C}" type="datetimeFigureOut">
              <a:rPr lang="es-ES" smtClean="0"/>
              <a:t>02/08/2023</a:t>
            </a:fld>
            <a:endParaRPr lang="es-E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7AB6353-5A3E-4F40-8323-881C8C3A9618}" type="slidenum">
              <a:rPr lang="es-ES" smtClean="0"/>
              <a:t>‹Nº›</a:t>
            </a:fld>
            <a:endParaRPr lang="es-ES"/>
          </a:p>
        </p:txBody>
      </p:sp>
    </p:spTree>
    <p:extLst>
      <p:ext uri="{BB962C8B-B14F-4D97-AF65-F5344CB8AC3E}">
        <p14:creationId xmlns:p14="http://schemas.microsoft.com/office/powerpoint/2010/main" val="181244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F1C1544-4C85-4CA0-A4A9-80C41659418C}" type="datetimeFigureOut">
              <a:rPr lang="es-ES" smtClean="0"/>
              <a:t>02/08/2023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7AB6353-5A3E-4F40-8323-881C8C3A9618}" type="slidenum">
              <a:rPr lang="es-ES" smtClean="0"/>
              <a:t>‹Nº›</a:t>
            </a:fld>
            <a:endParaRPr lang="es-ES"/>
          </a:p>
        </p:txBody>
      </p:sp>
    </p:spTree>
    <p:extLst>
      <p:ext uri="{BB962C8B-B14F-4D97-AF65-F5344CB8AC3E}">
        <p14:creationId xmlns:p14="http://schemas.microsoft.com/office/powerpoint/2010/main" val="3412750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F1C1544-4C85-4CA0-A4A9-80C41659418C}" type="datetimeFigureOut">
              <a:rPr lang="es-ES" smtClean="0"/>
              <a:t>02/08/2023</a:t>
            </a:fld>
            <a:endParaRPr lang="es-E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7AB6353-5A3E-4F40-8323-881C8C3A9618}" type="slidenum">
              <a:rPr lang="es-ES" smtClean="0"/>
              <a:t>‹Nº›</a:t>
            </a:fld>
            <a:endParaRPr lang="es-E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67688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9.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2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9.xml"/><Relationship Id="rId5" Type="http://schemas.openxmlformats.org/officeDocument/2006/relationships/image" Target="../media/image14.png"/><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9.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ags" Target="../tags/tag37.xml"/><Relationship Id="rId4" Type="http://schemas.openxmlformats.org/officeDocument/2006/relationships/image" Target="../media/image15.jpe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38.xml"/><Relationship Id="rId5" Type="http://schemas.openxmlformats.org/officeDocument/2006/relationships/image" Target="../media/image2.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9.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4B26EF2A-00D0-65A8-CDCB-351DF2BA72E4}"/>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GlowDiffused trans="23000"/>
                    </a14:imgEffect>
                  </a14:imgLayer>
                </a14:imgProps>
              </a:ext>
              <a:ext uri="{28A0092B-C50C-407E-A947-70E740481C1C}">
                <a14:useLocalDpi xmlns:a14="http://schemas.microsoft.com/office/drawing/2010/main" val="0"/>
              </a:ext>
            </a:extLst>
          </a:blip>
          <a:srcRect t="12472" b="20789"/>
          <a:stretch/>
        </p:blipFill>
        <p:spPr>
          <a:xfrm>
            <a:off x="0" y="0"/>
            <a:ext cx="12192000" cy="6321287"/>
          </a:xfrm>
          <a:prstGeom prst="rect">
            <a:avLst/>
          </a:prstGeom>
        </p:spPr>
      </p:pic>
      <p:sp>
        <p:nvSpPr>
          <p:cNvPr id="2" name="Título 1"/>
          <p:cNvSpPr>
            <a:spLocks noGrp="1"/>
          </p:cNvSpPr>
          <p:nvPr>
            <p:ph type="ctrTitle"/>
          </p:nvPr>
        </p:nvSpPr>
        <p:spPr>
          <a:xfrm>
            <a:off x="2050311" y="2162148"/>
            <a:ext cx="8091377" cy="1155938"/>
          </a:xfrm>
        </p:spPr>
        <p:txBody>
          <a:bodyPr>
            <a:noAutofit/>
          </a:bodyPr>
          <a:lstStyle/>
          <a:p>
            <a:pPr algn="ctr"/>
            <a:r>
              <a:rPr lang="ca-ES" sz="6000" dirty="0">
                <a:latin typeface="Times New Roman" panose="02020603050405020304" pitchFamily="18" charset="0"/>
                <a:cs typeface="Times New Roman" panose="02020603050405020304" pitchFamily="18" charset="0"/>
              </a:rPr>
              <a:t>C</a:t>
            </a:r>
            <a:r>
              <a:rPr lang="es-ES" sz="6000" dirty="0" err="1">
                <a:latin typeface="Times New Roman" panose="02020603050405020304" pitchFamily="18" charset="0"/>
                <a:cs typeface="Times New Roman" panose="02020603050405020304" pitchFamily="18" charset="0"/>
              </a:rPr>
              <a:t>omprendiendo</a:t>
            </a:r>
            <a:r>
              <a:rPr lang="es-ES" sz="6000" dirty="0">
                <a:latin typeface="Times New Roman" panose="02020603050405020304" pitchFamily="18" charset="0"/>
                <a:cs typeface="Times New Roman" panose="02020603050405020304" pitchFamily="18" charset="0"/>
              </a:rPr>
              <a:t> las fobias</a:t>
            </a:r>
          </a:p>
        </p:txBody>
      </p:sp>
      <p:sp>
        <p:nvSpPr>
          <p:cNvPr id="7" name="CuadroTexto 6"/>
          <p:cNvSpPr txBox="1"/>
          <p:nvPr/>
        </p:nvSpPr>
        <p:spPr>
          <a:xfrm>
            <a:off x="3359238" y="3674256"/>
            <a:ext cx="5473521" cy="646331"/>
          </a:xfrm>
          <a:prstGeom prst="rect">
            <a:avLst/>
          </a:prstGeom>
          <a:noFill/>
        </p:spPr>
        <p:txBody>
          <a:bodyPr wrap="square" rtlCol="0">
            <a:spAutoFit/>
          </a:bodyPr>
          <a:lstStyle/>
          <a:p>
            <a:pPr algn="ctr"/>
            <a:r>
              <a:rPr lang="es-ES" b="1" dirty="0">
                <a:latin typeface="Arial" panose="020B0604020202020204" pitchFamily="34" charset="0"/>
                <a:cs typeface="Arial" panose="020B0604020202020204" pitchFamily="34" charset="0"/>
              </a:rPr>
              <a:t>Psicóloga: Mireia Fonternau</a:t>
            </a:r>
          </a:p>
          <a:p>
            <a:endParaRPr lang="es-ES" b="1" dirty="0"/>
          </a:p>
        </p:txBody>
      </p:sp>
      <p:pic>
        <p:nvPicPr>
          <p:cNvPr id="10" name="Imagen 9">
            <a:extLst>
              <a:ext uri="{FF2B5EF4-FFF2-40B4-BE49-F238E27FC236}">
                <a16:creationId xmlns:a16="http://schemas.microsoft.com/office/drawing/2014/main" id="{DE9EBCC1-AF89-A0BB-3F21-392CE74AE0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67999" y="92332"/>
            <a:ext cx="1151374" cy="1151374"/>
          </a:xfrm>
          <a:prstGeom prst="rect">
            <a:avLst/>
          </a:prstGeom>
        </p:spPr>
      </p:pic>
      <p:sp>
        <p:nvSpPr>
          <p:cNvPr id="9" name="CuadroTexto 8">
            <a:extLst>
              <a:ext uri="{FF2B5EF4-FFF2-40B4-BE49-F238E27FC236}">
                <a16:creationId xmlns:a16="http://schemas.microsoft.com/office/drawing/2014/main" id="{B46432DC-A42D-75F5-EB56-004E40D659CD}"/>
              </a:ext>
            </a:extLst>
          </p:cNvPr>
          <p:cNvSpPr txBox="1"/>
          <p:nvPr/>
        </p:nvSpPr>
        <p:spPr>
          <a:xfrm>
            <a:off x="1524001" y="6488669"/>
            <a:ext cx="9143998" cy="276999"/>
          </a:xfrm>
          <a:prstGeom prst="rect">
            <a:avLst/>
          </a:prstGeom>
          <a:noFill/>
        </p:spPr>
        <p:txBody>
          <a:bodyPr wrap="square" rtlCol="0">
            <a:spAutoFit/>
          </a:bodyPr>
          <a:lstStyle/>
          <a:p>
            <a:pPr algn="ctr"/>
            <a:r>
              <a:rPr lang="es-ES" sz="1200" dirty="0">
                <a:solidFill>
                  <a:schemeClr val="bg1"/>
                </a:solidFill>
                <a:latin typeface="Arial" panose="020B0604020202020204" pitchFamily="34" charset="0"/>
                <a:cs typeface="Arial" panose="020B0604020202020204" pitchFamily="34" charset="0"/>
              </a:rPr>
              <a:t>Centre de Psicologia Canvis, C/ Balmes, 104, principal 2na, 08028 Barcelona </a:t>
            </a:r>
            <a:endParaRPr lang="es-ES_tradnl" sz="1200"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562521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6B66740-6F03-54AC-32BA-214AD6CEAF39}"/>
              </a:ext>
            </a:extLst>
          </p:cNvPr>
          <p:cNvSpPr txBox="1"/>
          <p:nvPr/>
        </p:nvSpPr>
        <p:spPr>
          <a:xfrm>
            <a:off x="1855304" y="1614541"/>
            <a:ext cx="8574157" cy="2800767"/>
          </a:xfrm>
          <a:prstGeom prst="rect">
            <a:avLst/>
          </a:prstGeom>
          <a:noFill/>
        </p:spPr>
        <p:txBody>
          <a:bodyPr wrap="square">
            <a:spAutoFit/>
          </a:bodyPr>
          <a:lstStyle/>
          <a:p>
            <a:pPr marL="91440" indent="-91440" algn="ctr">
              <a:spcBef>
                <a:spcPts val="1200"/>
              </a:spcBef>
              <a:spcAft>
                <a:spcPts val="200"/>
              </a:spcAft>
              <a:buClr>
                <a:schemeClr val="accent1"/>
              </a:buClr>
              <a:buSzPct val="100000"/>
              <a:buFont typeface="Calibri" panose="020F0502020204030204" pitchFamily="34" charset="0"/>
              <a:buChar char=" "/>
            </a:pPr>
            <a:r>
              <a:rPr lang="es-ES" sz="2200" kern="100" dirty="0">
                <a:solidFill>
                  <a:schemeClr val="tx1">
                    <a:lumMod val="75000"/>
                    <a:lumOff val="25000"/>
                  </a:schemeClr>
                </a:solidFill>
                <a:latin typeface="Calibri" panose="020F0502020204030204" pitchFamily="34" charset="0"/>
                <a:cs typeface="Times New Roman" panose="02020603050405020304" pitchFamily="18" charset="0"/>
              </a:rPr>
              <a:t>Es importante destacar que la interacción entre estos factores puede ser compleja y variar de una persona a otra. No todas las personas que experimentan experiencias traumáticas o tienen factores de riesgo genéticos desarrollarán fobias, y viceversa. La comprensión de las causas y factores de riesgo de las fobias es fundamental para el diagnóstico y tratamiento adecuados, y puede implicar enfoques terapéuticos que aborden tanto los aspectos cognitivos como los emocionales relacionados con la fobia.</a:t>
            </a:r>
          </a:p>
        </p:txBody>
      </p:sp>
      <p:pic>
        <p:nvPicPr>
          <p:cNvPr id="4" name="Imagen 3">
            <a:extLst>
              <a:ext uri="{FF2B5EF4-FFF2-40B4-BE49-F238E27FC236}">
                <a16:creationId xmlns:a16="http://schemas.microsoft.com/office/drawing/2014/main" id="{F2810A05-D5BA-0832-C88D-C26B3504CB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9280" y="261492"/>
            <a:ext cx="1151374" cy="1151374"/>
          </a:xfrm>
          <a:prstGeom prst="rect">
            <a:avLst/>
          </a:prstGeom>
        </p:spPr>
      </p:pic>
    </p:spTree>
    <p:custDataLst>
      <p:tags r:id="rId1"/>
    </p:custDataLst>
    <p:extLst>
      <p:ext uri="{BB962C8B-B14F-4D97-AF65-F5344CB8AC3E}">
        <p14:creationId xmlns:p14="http://schemas.microsoft.com/office/powerpoint/2010/main" val="1707139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84F003-24CE-5823-56C6-62AE580FF087}"/>
              </a:ext>
            </a:extLst>
          </p:cNvPr>
          <p:cNvSpPr>
            <a:spLocks noGrp="1"/>
          </p:cNvSpPr>
          <p:nvPr>
            <p:ph type="title"/>
          </p:nvPr>
        </p:nvSpPr>
        <p:spPr/>
        <p:txBody>
          <a:bodyPr/>
          <a:lstStyle/>
          <a:p>
            <a:r>
              <a:rPr lang="ca-ES" dirty="0" err="1"/>
              <a:t>Teorías</a:t>
            </a:r>
            <a:r>
              <a:rPr lang="ca-ES" dirty="0"/>
              <a:t> y enfoques explicativos</a:t>
            </a:r>
            <a:endParaRPr lang="es-ES" dirty="0"/>
          </a:p>
        </p:txBody>
      </p:sp>
      <p:sp>
        <p:nvSpPr>
          <p:cNvPr id="3" name="Marcador de contenido 2">
            <a:extLst>
              <a:ext uri="{FF2B5EF4-FFF2-40B4-BE49-F238E27FC236}">
                <a16:creationId xmlns:a16="http://schemas.microsoft.com/office/drawing/2014/main" id="{7DCC29CF-2511-779E-8812-AE4811BF4E2A}"/>
              </a:ext>
            </a:extLst>
          </p:cNvPr>
          <p:cNvSpPr>
            <a:spLocks noGrp="1"/>
          </p:cNvSpPr>
          <p:nvPr>
            <p:ph idx="1"/>
          </p:nvPr>
        </p:nvSpPr>
        <p:spPr>
          <a:xfrm>
            <a:off x="2346960" y="1845734"/>
            <a:ext cx="7543801" cy="2553988"/>
          </a:xfrm>
        </p:spPr>
        <p:txBody>
          <a:bodyPr/>
          <a:lstStyle/>
          <a:p>
            <a:endParaRPr lang="es-ES" dirty="0">
              <a:effectLst/>
            </a:endParaRPr>
          </a:p>
          <a:p>
            <a:pPr marL="742950" lvl="1" indent="-285750" algn="just">
              <a:lnSpc>
                <a:spcPct val="107000"/>
              </a:lnSpc>
              <a:spcAft>
                <a:spcPts val="800"/>
              </a:spcAft>
              <a:buSzPts val="1000"/>
              <a:buFont typeface="Symbol" panose="05050102010706020507" pitchFamily="18" charset="2"/>
              <a:buChar char=""/>
              <a:tabLst>
                <a:tab pos="914400" algn="l"/>
              </a:tabLst>
            </a:pPr>
            <a:r>
              <a:rPr lang="es-ES" sz="2200" kern="100" dirty="0">
                <a:latin typeface="Calibri" panose="020F0502020204030204" pitchFamily="34" charset="0"/>
                <a:ea typeface="Calibri" panose="020F0502020204030204" pitchFamily="34" charset="0"/>
                <a:cs typeface="Times New Roman" panose="02020603050405020304" pitchFamily="18" charset="0"/>
              </a:rPr>
              <a:t>Teoría psicoanalítica.</a:t>
            </a:r>
          </a:p>
          <a:p>
            <a:pPr marL="742950" lvl="1" indent="-285750" algn="just">
              <a:lnSpc>
                <a:spcPct val="107000"/>
              </a:lnSpc>
              <a:spcAft>
                <a:spcPts val="800"/>
              </a:spcAft>
              <a:buSzPts val="1000"/>
              <a:buFont typeface="Symbol" panose="05050102010706020507" pitchFamily="18" charset="2"/>
              <a:buChar char=""/>
              <a:tabLst>
                <a:tab pos="914400" algn="l"/>
              </a:tabLst>
            </a:pPr>
            <a:r>
              <a:rPr lang="es-ES" sz="2200" kern="100" dirty="0">
                <a:latin typeface="Calibri" panose="020F0502020204030204" pitchFamily="34" charset="0"/>
                <a:ea typeface="Calibri" panose="020F0502020204030204" pitchFamily="34" charset="0"/>
                <a:cs typeface="Times New Roman" panose="02020603050405020304" pitchFamily="18" charset="0"/>
              </a:rPr>
              <a:t>Teoría del condicionamiento clásico y operante.</a:t>
            </a:r>
          </a:p>
          <a:p>
            <a:pPr marL="742950" lvl="1" indent="-285750" algn="just">
              <a:lnSpc>
                <a:spcPct val="107000"/>
              </a:lnSpc>
              <a:spcAft>
                <a:spcPts val="800"/>
              </a:spcAft>
              <a:buSzPts val="1000"/>
              <a:buFont typeface="Symbol" panose="05050102010706020507" pitchFamily="18" charset="2"/>
              <a:buChar char=""/>
              <a:tabLst>
                <a:tab pos="914400" algn="l"/>
              </a:tabLst>
            </a:pPr>
            <a:r>
              <a:rPr lang="es-ES" sz="2200" kern="100" dirty="0">
                <a:latin typeface="Calibri" panose="020F0502020204030204" pitchFamily="34" charset="0"/>
                <a:ea typeface="Calibri" panose="020F0502020204030204" pitchFamily="34" charset="0"/>
                <a:cs typeface="Times New Roman" panose="02020603050405020304" pitchFamily="18" charset="0"/>
              </a:rPr>
              <a:t>Enfoques cognitivo-conductuales.</a:t>
            </a:r>
          </a:p>
          <a:p>
            <a:pPr marL="742950" lvl="1" indent="-285750" algn="just">
              <a:lnSpc>
                <a:spcPct val="107000"/>
              </a:lnSpc>
              <a:spcAft>
                <a:spcPts val="800"/>
              </a:spcAft>
              <a:buSzPts val="1000"/>
              <a:buFont typeface="Symbol" panose="05050102010706020507" pitchFamily="18" charset="2"/>
              <a:buChar char=""/>
              <a:tabLst>
                <a:tab pos="914400" algn="l"/>
              </a:tabLst>
            </a:pPr>
            <a:r>
              <a:rPr lang="es-ES" sz="2200" kern="100" dirty="0">
                <a:latin typeface="Calibri" panose="020F0502020204030204" pitchFamily="34" charset="0"/>
                <a:ea typeface="Calibri" panose="020F0502020204030204" pitchFamily="34" charset="0"/>
                <a:cs typeface="Times New Roman" panose="02020603050405020304" pitchFamily="18" charset="0"/>
              </a:rPr>
              <a:t>Perspectivas evolutivas y de la preparación.</a:t>
            </a:r>
          </a:p>
          <a:p>
            <a:endParaRPr lang="es-ES" dirty="0"/>
          </a:p>
        </p:txBody>
      </p:sp>
      <p:pic>
        <p:nvPicPr>
          <p:cNvPr id="4" name="Imagen 3">
            <a:extLst>
              <a:ext uri="{FF2B5EF4-FFF2-40B4-BE49-F238E27FC236}">
                <a16:creationId xmlns:a16="http://schemas.microsoft.com/office/drawing/2014/main" id="{055F237B-828A-0AB8-1BBE-9C30643CAD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9993" y="178229"/>
            <a:ext cx="1151374" cy="1151374"/>
          </a:xfrm>
          <a:prstGeom prst="rect">
            <a:avLst/>
          </a:prstGeom>
        </p:spPr>
      </p:pic>
    </p:spTree>
    <p:custDataLst>
      <p:tags r:id="rId1"/>
    </p:custDataLst>
    <p:extLst>
      <p:ext uri="{BB962C8B-B14F-4D97-AF65-F5344CB8AC3E}">
        <p14:creationId xmlns:p14="http://schemas.microsoft.com/office/powerpoint/2010/main" val="4292941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B6EA1-DD40-2236-C340-669B8802C8DF}"/>
              </a:ext>
            </a:extLst>
          </p:cNvPr>
          <p:cNvSpPr>
            <a:spLocks noGrp="1"/>
          </p:cNvSpPr>
          <p:nvPr>
            <p:ph type="title"/>
          </p:nvPr>
        </p:nvSpPr>
        <p:spPr/>
        <p:txBody>
          <a:bodyPr/>
          <a:lstStyle/>
          <a:p>
            <a:r>
              <a:rPr lang="ca-ES" dirty="0" err="1"/>
              <a:t>Teoría</a:t>
            </a:r>
            <a:r>
              <a:rPr lang="ca-ES" dirty="0"/>
              <a:t> psicoanalítica</a:t>
            </a:r>
            <a:endParaRPr lang="es-ES" dirty="0"/>
          </a:p>
        </p:txBody>
      </p:sp>
      <p:sp>
        <p:nvSpPr>
          <p:cNvPr id="3" name="Marcador de contenido 2">
            <a:extLst>
              <a:ext uri="{FF2B5EF4-FFF2-40B4-BE49-F238E27FC236}">
                <a16:creationId xmlns:a16="http://schemas.microsoft.com/office/drawing/2014/main" id="{1EACB89A-0055-9B8A-00A7-9F0012BCBB49}"/>
              </a:ext>
            </a:extLst>
          </p:cNvPr>
          <p:cNvSpPr>
            <a:spLocks noGrp="1"/>
          </p:cNvSpPr>
          <p:nvPr>
            <p:ph idx="1"/>
          </p:nvPr>
        </p:nvSpPr>
        <p:spPr>
          <a:xfrm>
            <a:off x="2346960" y="1845734"/>
            <a:ext cx="7543801" cy="1785362"/>
          </a:xfrm>
        </p:spPr>
        <p:txBody>
          <a:bodyPr>
            <a:noAutofit/>
          </a:bodyPr>
          <a:lstStyle/>
          <a:p>
            <a:pPr algn="just"/>
            <a:r>
              <a:rPr lang="es-ES" sz="2200" dirty="0">
                <a:latin typeface="Calibri" panose="020F0502020204030204" pitchFamily="34" charset="0"/>
                <a:ea typeface="Calibri" panose="020F0502020204030204" pitchFamily="34" charset="0"/>
                <a:cs typeface="Times New Roman" panose="02020603050405020304" pitchFamily="18" charset="0"/>
              </a:rPr>
              <a:t>La teoría psicoanalítica, desarrollada por Sigmund Freud, sostiene que las fobias son el resultado de conflictos internos no resueltos y de deseos o impulsos inconscientes reprimidos. Según esta teoría, las fobias pueden ser una manifestación simbólica de otros conflictos psicológicos subyacentes y su objetivo sería evitar el enfrentamiento con dichos conflictos.</a:t>
            </a:r>
            <a:endParaRPr lang="es-ES" sz="2200" dirty="0"/>
          </a:p>
        </p:txBody>
      </p:sp>
      <p:pic>
        <p:nvPicPr>
          <p:cNvPr id="4" name="Imagen 3">
            <a:extLst>
              <a:ext uri="{FF2B5EF4-FFF2-40B4-BE49-F238E27FC236}">
                <a16:creationId xmlns:a16="http://schemas.microsoft.com/office/drawing/2014/main" id="{46DDE78B-E8BA-1830-F563-F982530E46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9993" y="178229"/>
            <a:ext cx="1151374" cy="1151374"/>
          </a:xfrm>
          <a:prstGeom prst="rect">
            <a:avLst/>
          </a:prstGeom>
        </p:spPr>
      </p:pic>
      <p:pic>
        <p:nvPicPr>
          <p:cNvPr id="3074" name="Picture 2" descr="Fobia Social. Del Psicoanálisis a la Psiquiatría">
            <a:extLst>
              <a:ext uri="{FF2B5EF4-FFF2-40B4-BE49-F238E27FC236}">
                <a16:creationId xmlns:a16="http://schemas.microsoft.com/office/drawing/2014/main" id="{022F3F10-8933-3D29-6294-12E2F25964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3353" y="3631096"/>
            <a:ext cx="3525906" cy="2350604"/>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08CC1CB4-2956-0E64-EFBD-E7876E0ACD51}"/>
              </a:ext>
            </a:extLst>
          </p:cNvPr>
          <p:cNvSpPr txBox="1"/>
          <p:nvPr/>
        </p:nvSpPr>
        <p:spPr>
          <a:xfrm>
            <a:off x="6603353" y="5981701"/>
            <a:ext cx="3876262" cy="200055"/>
          </a:xfrm>
          <a:prstGeom prst="rect">
            <a:avLst/>
          </a:prstGeom>
          <a:noFill/>
        </p:spPr>
        <p:txBody>
          <a:bodyPr wrap="square">
            <a:spAutoFit/>
          </a:bodyPr>
          <a:lstStyle/>
          <a:p>
            <a:r>
              <a:rPr lang="es-ES" sz="700" dirty="0">
                <a:latin typeface="Arial" panose="020B0604020202020204" pitchFamily="34" charset="0"/>
                <a:cs typeface="Arial" panose="020B0604020202020204" pitchFamily="34" charset="0"/>
              </a:rPr>
              <a:t>https://www.trastornoevitacion.com/fobia-social/fobia-social-del-psicoanalisis-a-la-psiquiatria</a:t>
            </a:r>
          </a:p>
        </p:txBody>
      </p:sp>
    </p:spTree>
    <p:custDataLst>
      <p:tags r:id="rId1"/>
    </p:custDataLst>
    <p:extLst>
      <p:ext uri="{BB962C8B-B14F-4D97-AF65-F5344CB8AC3E}">
        <p14:creationId xmlns:p14="http://schemas.microsoft.com/office/powerpoint/2010/main" val="2830139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69475D-F93F-9F85-85AB-819E85AC5326}"/>
              </a:ext>
            </a:extLst>
          </p:cNvPr>
          <p:cNvSpPr>
            <a:spLocks noGrp="1"/>
          </p:cNvSpPr>
          <p:nvPr>
            <p:ph type="title"/>
          </p:nvPr>
        </p:nvSpPr>
        <p:spPr/>
        <p:txBody>
          <a:bodyPr>
            <a:normAutofit/>
          </a:bodyPr>
          <a:lstStyle/>
          <a:p>
            <a:r>
              <a:rPr lang="es-ES" sz="3000" dirty="0"/>
              <a:t>Teoría del condicionamiento clásico y operante</a:t>
            </a:r>
          </a:p>
        </p:txBody>
      </p:sp>
      <p:sp>
        <p:nvSpPr>
          <p:cNvPr id="3" name="Marcador de contenido 2">
            <a:extLst>
              <a:ext uri="{FF2B5EF4-FFF2-40B4-BE49-F238E27FC236}">
                <a16:creationId xmlns:a16="http://schemas.microsoft.com/office/drawing/2014/main" id="{12D3E424-11D3-8229-46A2-306195380B38}"/>
              </a:ext>
            </a:extLst>
          </p:cNvPr>
          <p:cNvSpPr>
            <a:spLocks noGrp="1"/>
          </p:cNvSpPr>
          <p:nvPr>
            <p:ph idx="1"/>
          </p:nvPr>
        </p:nvSpPr>
        <p:spPr>
          <a:xfrm>
            <a:off x="2346960" y="1858987"/>
            <a:ext cx="7543801" cy="2341953"/>
          </a:xfrm>
        </p:spPr>
        <p:txBody>
          <a:bodyPr>
            <a:normAutofit/>
          </a:bodyPr>
          <a:lstStyle/>
          <a:p>
            <a:pPr algn="just"/>
            <a:r>
              <a:rPr lang="es-ES" kern="100" dirty="0">
                <a:effectLst/>
                <a:latin typeface="Calibri" panose="020F0502020204030204" pitchFamily="34" charset="0"/>
                <a:ea typeface="Calibri" panose="020F0502020204030204" pitchFamily="34" charset="0"/>
                <a:cs typeface="Times New Roman" panose="02020603050405020304" pitchFamily="18" charset="0"/>
              </a:rPr>
              <a:t>El condicionamiento clásico, propuesto por </a:t>
            </a:r>
            <a:r>
              <a:rPr lang="es-ES" kern="100" dirty="0" err="1">
                <a:effectLst/>
                <a:latin typeface="Calibri" panose="020F0502020204030204" pitchFamily="34" charset="0"/>
                <a:ea typeface="Calibri" panose="020F0502020204030204" pitchFamily="34" charset="0"/>
                <a:cs typeface="Times New Roman" panose="02020603050405020304" pitchFamily="18" charset="0"/>
              </a:rPr>
              <a:t>Ivan</a:t>
            </a:r>
            <a:r>
              <a:rPr lang="es-ES" kern="100" dirty="0">
                <a:effectLst/>
                <a:latin typeface="Calibri" panose="020F0502020204030204" pitchFamily="34" charset="0"/>
                <a:ea typeface="Calibri" panose="020F0502020204030204" pitchFamily="34" charset="0"/>
                <a:cs typeface="Times New Roman" panose="02020603050405020304" pitchFamily="18" charset="0"/>
              </a:rPr>
              <a:t> </a:t>
            </a:r>
            <a:r>
              <a:rPr lang="es-ES" kern="100" dirty="0" err="1">
                <a:effectLst/>
                <a:latin typeface="Calibri" panose="020F0502020204030204" pitchFamily="34" charset="0"/>
                <a:ea typeface="Calibri" panose="020F0502020204030204" pitchFamily="34" charset="0"/>
                <a:cs typeface="Times New Roman" panose="02020603050405020304" pitchFamily="18" charset="0"/>
              </a:rPr>
              <a:t>Pavlov</a:t>
            </a:r>
            <a:r>
              <a:rPr lang="es-ES" kern="100" dirty="0">
                <a:effectLst/>
                <a:latin typeface="Calibri" panose="020F0502020204030204" pitchFamily="34" charset="0"/>
                <a:ea typeface="Calibri" panose="020F0502020204030204" pitchFamily="34" charset="0"/>
                <a:cs typeface="Times New Roman" panose="02020603050405020304" pitchFamily="18" charset="0"/>
              </a:rPr>
              <a:t>, y el condicionamiento operante, desarrollado por B.F. Skinner, explican las fobias en términos de aprendizaje asociativo. Según estas teorías, las fobias pueden surgir a partir de la asociación de un estímulo neutral (por ejemplo, un objeto o situación) con una experiencia aversiva o traumática. El miedo y la ansiedad se condicionan a través de esta asociación y se mantienen debido a mecanismos de evitación y refuerzo negativo.</a:t>
            </a:r>
          </a:p>
          <a:p>
            <a:endParaRPr lang="es-ES" dirty="0"/>
          </a:p>
        </p:txBody>
      </p:sp>
      <p:pic>
        <p:nvPicPr>
          <p:cNvPr id="4" name="Imagen 3">
            <a:extLst>
              <a:ext uri="{FF2B5EF4-FFF2-40B4-BE49-F238E27FC236}">
                <a16:creationId xmlns:a16="http://schemas.microsoft.com/office/drawing/2014/main" id="{77A4397B-3D65-B5F1-4088-B0A673B180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9993" y="164976"/>
            <a:ext cx="1151374" cy="1151374"/>
          </a:xfrm>
          <a:prstGeom prst="rect">
            <a:avLst/>
          </a:prstGeom>
        </p:spPr>
      </p:pic>
      <p:pic>
        <p:nvPicPr>
          <p:cNvPr id="8194" name="Picture 2" descr="Condicionamiento Clásico y Condicionamiento Operante">
            <a:extLst>
              <a:ext uri="{FF2B5EF4-FFF2-40B4-BE49-F238E27FC236}">
                <a16:creationId xmlns:a16="http://schemas.microsoft.com/office/drawing/2014/main" id="{C0FA9B54-24CC-3F82-053F-DBE20FB84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7152" y="4002157"/>
            <a:ext cx="3463415" cy="1896786"/>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EF151FD1-9666-DD36-B618-F97BDCC5394B}"/>
              </a:ext>
            </a:extLst>
          </p:cNvPr>
          <p:cNvSpPr txBox="1"/>
          <p:nvPr/>
        </p:nvSpPr>
        <p:spPr>
          <a:xfrm>
            <a:off x="3816293" y="5898943"/>
            <a:ext cx="4605131" cy="230832"/>
          </a:xfrm>
          <a:prstGeom prst="rect">
            <a:avLst/>
          </a:prstGeom>
          <a:noFill/>
        </p:spPr>
        <p:txBody>
          <a:bodyPr wrap="square">
            <a:spAutoFit/>
          </a:bodyPr>
          <a:lstStyle/>
          <a:p>
            <a:r>
              <a:rPr lang="es-ES" sz="900" dirty="0"/>
              <a:t>https://www.psicoactiva.com/blog/condicionamiento-clasico-vs-condicionamiento-operante/</a:t>
            </a:r>
          </a:p>
        </p:txBody>
      </p:sp>
    </p:spTree>
    <p:custDataLst>
      <p:tags r:id="rId1"/>
    </p:custDataLst>
    <p:extLst>
      <p:ext uri="{BB962C8B-B14F-4D97-AF65-F5344CB8AC3E}">
        <p14:creationId xmlns:p14="http://schemas.microsoft.com/office/powerpoint/2010/main" val="4233767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6B9534-0FC6-3418-247D-2B2CF9DC4828}"/>
              </a:ext>
            </a:extLst>
          </p:cNvPr>
          <p:cNvSpPr>
            <a:spLocks noGrp="1"/>
          </p:cNvSpPr>
          <p:nvPr>
            <p:ph type="title"/>
          </p:nvPr>
        </p:nvSpPr>
        <p:spPr/>
        <p:txBody>
          <a:bodyPr/>
          <a:lstStyle/>
          <a:p>
            <a:r>
              <a:rPr lang="es-ES" sz="3000" dirty="0"/>
              <a:t>Enfoques</a:t>
            </a:r>
            <a:r>
              <a:rPr lang="es-ES" sz="1800" dirty="0">
                <a:latin typeface="Calibri" panose="020F0502020204030204" pitchFamily="34" charset="0"/>
                <a:ea typeface="Calibri" panose="020F0502020204030204" pitchFamily="34" charset="0"/>
                <a:cs typeface="Times New Roman" panose="02020603050405020304" pitchFamily="18" charset="0"/>
              </a:rPr>
              <a:t> </a:t>
            </a:r>
            <a:r>
              <a:rPr lang="es-ES" sz="3000" dirty="0"/>
              <a:t>cognitivo-conductuales</a:t>
            </a:r>
          </a:p>
        </p:txBody>
      </p:sp>
      <p:sp>
        <p:nvSpPr>
          <p:cNvPr id="3" name="Marcador de contenido 2">
            <a:extLst>
              <a:ext uri="{FF2B5EF4-FFF2-40B4-BE49-F238E27FC236}">
                <a16:creationId xmlns:a16="http://schemas.microsoft.com/office/drawing/2014/main" id="{45717573-C358-7E5B-2467-A8FCC7AA09B3}"/>
              </a:ext>
            </a:extLst>
          </p:cNvPr>
          <p:cNvSpPr>
            <a:spLocks noGrp="1"/>
          </p:cNvSpPr>
          <p:nvPr>
            <p:ph idx="1"/>
          </p:nvPr>
        </p:nvSpPr>
        <p:spPr>
          <a:xfrm>
            <a:off x="2346960" y="1845735"/>
            <a:ext cx="7543801" cy="2341953"/>
          </a:xfrm>
        </p:spPr>
        <p:txBody>
          <a:bodyPr/>
          <a:lstStyle/>
          <a:p>
            <a:pPr algn="just"/>
            <a:r>
              <a:rPr lang="es-ES" sz="1800" dirty="0">
                <a:latin typeface="Calibri" panose="020F0502020204030204" pitchFamily="34" charset="0"/>
                <a:ea typeface="Calibri" panose="020F0502020204030204" pitchFamily="34" charset="0"/>
                <a:cs typeface="Times New Roman" panose="02020603050405020304" pitchFamily="18" charset="0"/>
              </a:rPr>
              <a:t>Los enfoques cognitivo-conductuales, ampliamente utilizados en el tratamiento de las fobias, consideran que las respuestas fóbicas son el resultado de la interacción entre pensamientos, emociones y comportamientos. Estos enfoques postulan que las fobias se desarrollan y se mantienen debido a la presencia de pensamientos irracionales y distorsionados acerca del estímulo temido, así como de estrategias de afrontamiento ineficaces. La terapia cognitivo-conductual busca modificar los patrones de pensamiento y comportamiento asociados a la fobia, promoviendo la exposición gradual al estímulo temido y la reestructuración cognitiva.</a:t>
            </a:r>
            <a:endParaRPr lang="es-ES" dirty="0"/>
          </a:p>
        </p:txBody>
      </p:sp>
      <p:pic>
        <p:nvPicPr>
          <p:cNvPr id="4" name="Imagen 3">
            <a:extLst>
              <a:ext uri="{FF2B5EF4-FFF2-40B4-BE49-F238E27FC236}">
                <a16:creationId xmlns:a16="http://schemas.microsoft.com/office/drawing/2014/main" id="{CFE93530-58D4-3870-CC4E-B41DB31CBE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9993" y="178228"/>
            <a:ext cx="1151374" cy="1151374"/>
          </a:xfrm>
          <a:prstGeom prst="rect">
            <a:avLst/>
          </a:prstGeom>
        </p:spPr>
      </p:pic>
      <p:pic>
        <p:nvPicPr>
          <p:cNvPr id="9218" name="Picture 2" descr="Terapia Cognitivo Conductual: Conoce en qué consiste | Chile Psicólogos">
            <a:extLst>
              <a:ext uri="{FF2B5EF4-FFF2-40B4-BE49-F238E27FC236}">
                <a16:creationId xmlns:a16="http://schemas.microsoft.com/office/drawing/2014/main" id="{5A583EDD-07F7-4DE3-E567-231D3980D4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0463" y="3975653"/>
            <a:ext cx="3364578" cy="189257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69E6FDE0-C918-01C4-C28D-39E1C5D33351}"/>
              </a:ext>
            </a:extLst>
          </p:cNvPr>
          <p:cNvSpPr txBox="1"/>
          <p:nvPr/>
        </p:nvSpPr>
        <p:spPr>
          <a:xfrm>
            <a:off x="6434745" y="5868227"/>
            <a:ext cx="3094383" cy="230832"/>
          </a:xfrm>
          <a:prstGeom prst="rect">
            <a:avLst/>
          </a:prstGeom>
          <a:noFill/>
        </p:spPr>
        <p:txBody>
          <a:bodyPr wrap="square">
            <a:spAutoFit/>
          </a:bodyPr>
          <a:lstStyle/>
          <a:p>
            <a:r>
              <a:rPr lang="es-ES" sz="900" dirty="0"/>
              <a:t>https://chilepsicologos.cl/terapia-cognitivo-conductual</a:t>
            </a:r>
          </a:p>
        </p:txBody>
      </p:sp>
    </p:spTree>
    <p:custDataLst>
      <p:tags r:id="rId1"/>
    </p:custDataLst>
    <p:extLst>
      <p:ext uri="{BB962C8B-B14F-4D97-AF65-F5344CB8AC3E}">
        <p14:creationId xmlns:p14="http://schemas.microsoft.com/office/powerpoint/2010/main" val="3372918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244EC4-AF59-6B54-9216-6639E6C68A56}"/>
              </a:ext>
            </a:extLst>
          </p:cNvPr>
          <p:cNvSpPr>
            <a:spLocks noGrp="1"/>
          </p:cNvSpPr>
          <p:nvPr>
            <p:ph type="title"/>
          </p:nvPr>
        </p:nvSpPr>
        <p:spPr/>
        <p:txBody>
          <a:bodyPr/>
          <a:lstStyle/>
          <a:p>
            <a:r>
              <a:rPr lang="es-ES" sz="3000" dirty="0"/>
              <a:t>Perspectivas evolutivas y de la preparación</a:t>
            </a:r>
          </a:p>
        </p:txBody>
      </p:sp>
      <p:sp>
        <p:nvSpPr>
          <p:cNvPr id="3" name="Marcador de contenido 2">
            <a:extLst>
              <a:ext uri="{FF2B5EF4-FFF2-40B4-BE49-F238E27FC236}">
                <a16:creationId xmlns:a16="http://schemas.microsoft.com/office/drawing/2014/main" id="{0185D39C-3D75-0634-89A0-24F5FB8D92E3}"/>
              </a:ext>
            </a:extLst>
          </p:cNvPr>
          <p:cNvSpPr>
            <a:spLocks noGrp="1"/>
          </p:cNvSpPr>
          <p:nvPr>
            <p:ph idx="1"/>
          </p:nvPr>
        </p:nvSpPr>
        <p:spPr>
          <a:xfrm>
            <a:off x="2346960" y="1845735"/>
            <a:ext cx="7543801" cy="2209431"/>
          </a:xfrm>
        </p:spPr>
        <p:txBody>
          <a:bodyPr/>
          <a:lstStyle/>
          <a:p>
            <a:pPr algn="just"/>
            <a:r>
              <a:rPr lang="es-ES" sz="1800" kern="100" dirty="0">
                <a:latin typeface="Calibri" panose="020F0502020204030204" pitchFamily="34" charset="0"/>
                <a:ea typeface="Calibri" panose="020F0502020204030204" pitchFamily="34" charset="0"/>
                <a:cs typeface="Times New Roman" panose="02020603050405020304" pitchFamily="18" charset="0"/>
              </a:rPr>
              <a:t>Desde una perspectiva evolutiva, se plantea que las fobias pueden tener raíces en la adaptación y supervivencia de nuestros ancestros. La teoría de la preparación sugiere que los seres humanos tienen una predisposición biológica para adquirir temores rápidos y duraderos hacia ciertos estímulos, como serpientes o arañas, que podrían haber representado amenazas significativas en el pasado evolutivo. Estas fobias pueden estar en parte determinadas por factores genéticos y pueden desarrollarse más fácilmente en comparación con otros estímulos menos amenazantes.</a:t>
            </a:r>
          </a:p>
          <a:p>
            <a:endParaRPr lang="es-ES" dirty="0"/>
          </a:p>
        </p:txBody>
      </p:sp>
      <p:pic>
        <p:nvPicPr>
          <p:cNvPr id="4" name="Imagen 3">
            <a:extLst>
              <a:ext uri="{FF2B5EF4-FFF2-40B4-BE49-F238E27FC236}">
                <a16:creationId xmlns:a16="http://schemas.microsoft.com/office/drawing/2014/main" id="{47FF0F2A-02A1-7A7E-C9B6-4501E78FBB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9993" y="354772"/>
            <a:ext cx="1151374" cy="1151374"/>
          </a:xfrm>
          <a:prstGeom prst="rect">
            <a:avLst/>
          </a:prstGeom>
        </p:spPr>
      </p:pic>
      <p:pic>
        <p:nvPicPr>
          <p:cNvPr id="10242" name="Picture 2" descr="Entender la fobia social : ORIGEN DE LA FOBIA SOCIAL: INTRODUCCIÓN Y  FACTORES EVOLUCIONISTAS">
            <a:extLst>
              <a:ext uri="{FF2B5EF4-FFF2-40B4-BE49-F238E27FC236}">
                <a16:creationId xmlns:a16="http://schemas.microsoft.com/office/drawing/2014/main" id="{ED51FC1E-25CC-721E-8640-110B1ABE47B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0314" y="3790121"/>
            <a:ext cx="3410447" cy="2070544"/>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78514193-A3ED-F5DE-7668-418DF16818C3}"/>
              </a:ext>
            </a:extLst>
          </p:cNvPr>
          <p:cNvSpPr txBox="1"/>
          <p:nvPr/>
        </p:nvSpPr>
        <p:spPr>
          <a:xfrm>
            <a:off x="5797826" y="5890373"/>
            <a:ext cx="4870174" cy="369332"/>
          </a:xfrm>
          <a:prstGeom prst="rect">
            <a:avLst/>
          </a:prstGeom>
          <a:noFill/>
        </p:spPr>
        <p:txBody>
          <a:bodyPr wrap="square">
            <a:spAutoFit/>
          </a:bodyPr>
          <a:lstStyle/>
          <a:p>
            <a:pPr algn="just"/>
            <a:r>
              <a:rPr lang="es-ES" sz="600" dirty="0"/>
              <a:t>https://www.google.com/search?q=Perspectivas+evolutivas+y+fobias&amp;tbm=isch&amp;ved=2ahUKEwiU2K6hwsf_AhXyoUwKHTXBDtEQ2-cCegQIABAA&amp;oq=Perspectivas+evolutivas+y+fobias&amp;gs_lcp=CgNpbWcQAzoECCMQJzoECAAQHjoHCAAQGBCABFDSD1ihFmCFF2gAcAB4AIABXIgB1QaSAQIxMZgBAKABAaoBC2d3cy13aXotaW1nwAEB&amp;sclient=img&amp;ei=1TCMZNSZNvLDsgK1gruIDQ&amp;bih=657&amp;biw=1366#imgrc=UjlD5v0jyhAn7M</a:t>
            </a:r>
          </a:p>
        </p:txBody>
      </p:sp>
    </p:spTree>
    <p:custDataLst>
      <p:tags r:id="rId1"/>
    </p:custDataLst>
    <p:extLst>
      <p:ext uri="{BB962C8B-B14F-4D97-AF65-F5344CB8AC3E}">
        <p14:creationId xmlns:p14="http://schemas.microsoft.com/office/powerpoint/2010/main" val="4157528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21115B-60A4-2261-591F-DBE2BCE8A7F4}"/>
              </a:ext>
            </a:extLst>
          </p:cNvPr>
          <p:cNvSpPr>
            <a:spLocks noGrp="1"/>
          </p:cNvSpPr>
          <p:nvPr>
            <p:ph type="title"/>
          </p:nvPr>
        </p:nvSpPr>
        <p:spPr>
          <a:xfrm>
            <a:off x="2108421" y="1828137"/>
            <a:ext cx="7585234" cy="822960"/>
          </a:xfrm>
        </p:spPr>
        <p:txBody>
          <a:bodyPr/>
          <a:lstStyle/>
          <a:p>
            <a:pPr algn="ctr"/>
            <a:r>
              <a:rPr lang="ca-ES" b="1" dirty="0">
                <a:solidFill>
                  <a:schemeClr val="tx1"/>
                </a:solidFill>
              </a:rPr>
              <a:t>PARTE 2: EJERCICIOS PRÁCTICOS</a:t>
            </a:r>
            <a:endParaRPr lang="es-ES" b="1" dirty="0">
              <a:solidFill>
                <a:schemeClr val="tx1"/>
              </a:solidFill>
            </a:endParaRPr>
          </a:p>
        </p:txBody>
      </p:sp>
      <p:pic>
        <p:nvPicPr>
          <p:cNvPr id="5" name="Imagen 4">
            <a:extLst>
              <a:ext uri="{FF2B5EF4-FFF2-40B4-BE49-F238E27FC236}">
                <a16:creationId xmlns:a16="http://schemas.microsoft.com/office/drawing/2014/main" id="{0B4FE2D3-8D35-5E29-79BF-B78762F507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3870" y="154960"/>
            <a:ext cx="1151374" cy="1151374"/>
          </a:xfrm>
          <a:prstGeom prst="rect">
            <a:avLst/>
          </a:prstGeom>
        </p:spPr>
      </p:pic>
    </p:spTree>
    <p:custDataLst>
      <p:tags r:id="rId1"/>
    </p:custDataLst>
    <p:extLst>
      <p:ext uri="{BB962C8B-B14F-4D97-AF65-F5344CB8AC3E}">
        <p14:creationId xmlns:p14="http://schemas.microsoft.com/office/powerpoint/2010/main" val="3546848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F2BDDE-8FCC-3659-A974-38E6348F2703}"/>
              </a:ext>
            </a:extLst>
          </p:cNvPr>
          <p:cNvSpPr>
            <a:spLocks noGrp="1"/>
          </p:cNvSpPr>
          <p:nvPr>
            <p:ph type="title"/>
          </p:nvPr>
        </p:nvSpPr>
        <p:spPr/>
        <p:txBody>
          <a:bodyPr>
            <a:normAutofit/>
          </a:bodyPr>
          <a:lstStyle/>
          <a:p>
            <a:r>
              <a:rPr lang="ca-ES" sz="3200" b="1" dirty="0"/>
              <a:t>1. IDENTIFICACIÓN DE FOBIAS PERSONALES</a:t>
            </a:r>
            <a:endParaRPr lang="es-ES" sz="3200" b="1" dirty="0"/>
          </a:p>
        </p:txBody>
      </p:sp>
      <p:sp>
        <p:nvSpPr>
          <p:cNvPr id="3" name="Marcador de contenido 2">
            <a:extLst>
              <a:ext uri="{FF2B5EF4-FFF2-40B4-BE49-F238E27FC236}">
                <a16:creationId xmlns:a16="http://schemas.microsoft.com/office/drawing/2014/main" id="{73B7194D-865E-AE46-E26B-E19B02E4CA53}"/>
              </a:ext>
            </a:extLst>
          </p:cNvPr>
          <p:cNvSpPr>
            <a:spLocks noGrp="1"/>
          </p:cNvSpPr>
          <p:nvPr>
            <p:ph idx="1"/>
          </p:nvPr>
        </p:nvSpPr>
        <p:spPr/>
        <p:txBody>
          <a:bodyPr/>
          <a:lstStyle/>
          <a:p>
            <a:pPr algn="just"/>
            <a:r>
              <a:rPr lang="es-ES" kern="100" dirty="0">
                <a:effectLst/>
                <a:latin typeface="Calibri" panose="020F0502020204030204" pitchFamily="34" charset="0"/>
                <a:ea typeface="Calibri" panose="020F0502020204030204" pitchFamily="34" charset="0"/>
                <a:cs typeface="Times New Roman" panose="02020603050405020304" pitchFamily="18" charset="0"/>
              </a:rPr>
              <a:t>Reflexionar sobre miedos o ansiedades específicas propias e identificar si alguno de estos miedos se clasifica como una fobia puede ser un ejercicio útil para aumentar la conciencia personal y comprender mejor las propias reacciones emocionales. </a:t>
            </a:r>
          </a:p>
          <a:p>
            <a:endParaRPr lang="es-ES" dirty="0"/>
          </a:p>
          <a:p>
            <a:r>
              <a:rPr lang="es-ES" dirty="0"/>
              <a:t>Te proponemos un ejercicio práctico y un ejemplo para que puedas aplicártelo y así poder identificar tus propios miedos. </a:t>
            </a:r>
          </a:p>
          <a:p>
            <a:endParaRPr lang="es-ES" dirty="0"/>
          </a:p>
          <a:p>
            <a:r>
              <a:rPr lang="es-ES" dirty="0"/>
              <a:t>¡Comencemos!</a:t>
            </a:r>
          </a:p>
        </p:txBody>
      </p:sp>
      <p:pic>
        <p:nvPicPr>
          <p:cNvPr id="4" name="Imagen 3">
            <a:extLst>
              <a:ext uri="{FF2B5EF4-FFF2-40B4-BE49-F238E27FC236}">
                <a16:creationId xmlns:a16="http://schemas.microsoft.com/office/drawing/2014/main" id="{594537F6-1954-BDF2-2C38-5876A86EE2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9993" y="286603"/>
            <a:ext cx="1151374" cy="1151374"/>
          </a:xfrm>
          <a:prstGeom prst="rect">
            <a:avLst/>
          </a:prstGeom>
        </p:spPr>
      </p:pic>
    </p:spTree>
    <p:custDataLst>
      <p:tags r:id="rId1"/>
    </p:custDataLst>
    <p:extLst>
      <p:ext uri="{BB962C8B-B14F-4D97-AF65-F5344CB8AC3E}">
        <p14:creationId xmlns:p14="http://schemas.microsoft.com/office/powerpoint/2010/main" val="3162275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74D1A2A-5F99-AACE-70EC-DC21234AAB2A}"/>
              </a:ext>
            </a:extLst>
          </p:cNvPr>
          <p:cNvSpPr txBox="1"/>
          <p:nvPr/>
        </p:nvSpPr>
        <p:spPr>
          <a:xfrm>
            <a:off x="2093844" y="2122874"/>
            <a:ext cx="8189843" cy="2964209"/>
          </a:xfrm>
          <a:prstGeom prst="rect">
            <a:avLst/>
          </a:prstGeom>
          <a:noFill/>
        </p:spPr>
        <p:txBody>
          <a:bodyPr wrap="square">
            <a:spAutoFit/>
          </a:bodyPr>
          <a:lstStyle/>
          <a:p>
            <a:pPr algn="just">
              <a:lnSpc>
                <a:spcPct val="107000"/>
              </a:lnSpc>
              <a:spcAft>
                <a:spcPts val="800"/>
              </a:spcAft>
            </a:pPr>
            <a:r>
              <a:rPr lang="es-ES" sz="2200" kern="100" dirty="0">
                <a:latin typeface="Arial" panose="020B0604020202020204" pitchFamily="34" charset="0"/>
                <a:ea typeface="Calibri" panose="020F0502020204030204" pitchFamily="34" charset="0"/>
                <a:cs typeface="Arial" panose="020B0604020202020204" pitchFamily="34" charset="0"/>
              </a:rPr>
              <a:t>Dedica un tiempo para reflexionar sobre situaciones, objetos o actividades que te generen miedo, ansiedad o incomodidad. Pueden ser cosas cotidianas o situaciones específicas que evites o enfrentes con malestar. Intenta identificar los patrones de pensamiento, las emociones y las reacciones fisiológicas asociadas a estos miedos. Pregúntate si estos miedos o ansiedades afectan tu vida cotidiana, limitando tus actividades o generando malestar constante.</a:t>
            </a:r>
          </a:p>
        </p:txBody>
      </p:sp>
      <p:pic>
        <p:nvPicPr>
          <p:cNvPr id="6" name="Imagen 5">
            <a:extLst>
              <a:ext uri="{FF2B5EF4-FFF2-40B4-BE49-F238E27FC236}">
                <a16:creationId xmlns:a16="http://schemas.microsoft.com/office/drawing/2014/main" id="{1E25547A-0186-91D6-91D0-D32362771A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1727" y="139658"/>
            <a:ext cx="1151374" cy="1151374"/>
          </a:xfrm>
          <a:prstGeom prst="rect">
            <a:avLst/>
          </a:prstGeom>
        </p:spPr>
      </p:pic>
      <p:sp>
        <p:nvSpPr>
          <p:cNvPr id="8" name="CuadroTexto 7">
            <a:extLst>
              <a:ext uri="{FF2B5EF4-FFF2-40B4-BE49-F238E27FC236}">
                <a16:creationId xmlns:a16="http://schemas.microsoft.com/office/drawing/2014/main" id="{D890FAB5-EF7F-9C55-D914-B7DC402F6DC1}"/>
              </a:ext>
            </a:extLst>
          </p:cNvPr>
          <p:cNvSpPr txBox="1"/>
          <p:nvPr/>
        </p:nvSpPr>
        <p:spPr>
          <a:xfrm>
            <a:off x="2093843" y="1075589"/>
            <a:ext cx="6467060" cy="430887"/>
          </a:xfrm>
          <a:prstGeom prst="rect">
            <a:avLst/>
          </a:prstGeom>
          <a:noFill/>
        </p:spPr>
        <p:txBody>
          <a:bodyPr wrap="square">
            <a:spAutoFit/>
          </a:bodyPr>
          <a:lstStyle/>
          <a:p>
            <a:r>
              <a:rPr lang="ca-ES" sz="2200" b="1" dirty="0"/>
              <a:t>P</a:t>
            </a:r>
            <a:r>
              <a:rPr lang="es-ES" sz="2200" b="1" dirty="0"/>
              <a:t>ASO 1</a:t>
            </a:r>
          </a:p>
        </p:txBody>
      </p:sp>
    </p:spTree>
    <p:custDataLst>
      <p:tags r:id="rId1"/>
    </p:custDataLst>
    <p:extLst>
      <p:ext uri="{BB962C8B-B14F-4D97-AF65-F5344CB8AC3E}">
        <p14:creationId xmlns:p14="http://schemas.microsoft.com/office/powerpoint/2010/main" val="3029976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E60F2EA-5425-B3FD-FBDB-44FC4207E6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5363" y="183253"/>
            <a:ext cx="1151374" cy="1151374"/>
          </a:xfrm>
          <a:prstGeom prst="rect">
            <a:avLst/>
          </a:prstGeom>
        </p:spPr>
      </p:pic>
      <p:sp>
        <p:nvSpPr>
          <p:cNvPr id="4" name="CuadroTexto 3">
            <a:extLst>
              <a:ext uri="{FF2B5EF4-FFF2-40B4-BE49-F238E27FC236}">
                <a16:creationId xmlns:a16="http://schemas.microsoft.com/office/drawing/2014/main" id="{3C5A777F-6B80-FAD6-17ED-33720E205E4B}"/>
              </a:ext>
            </a:extLst>
          </p:cNvPr>
          <p:cNvSpPr txBox="1"/>
          <p:nvPr/>
        </p:nvSpPr>
        <p:spPr>
          <a:xfrm>
            <a:off x="2098443" y="850665"/>
            <a:ext cx="8189843" cy="3080587"/>
          </a:xfrm>
          <a:prstGeom prst="rect">
            <a:avLst/>
          </a:prstGeom>
          <a:noFill/>
        </p:spPr>
        <p:txBody>
          <a:bodyPr wrap="square">
            <a:spAutoFit/>
          </a:bodyPr>
          <a:lstStyle/>
          <a:p>
            <a:pPr algn="just">
              <a:lnSpc>
                <a:spcPct val="107000"/>
              </a:lnSpc>
              <a:spcAft>
                <a:spcPts val="800"/>
              </a:spcAft>
            </a:pPr>
            <a:r>
              <a:rPr lang="es-ES" sz="2200" kern="100" dirty="0">
                <a:latin typeface="Calibri" panose="020F0502020204030204" pitchFamily="34" charset="0"/>
                <a:ea typeface="Calibri" panose="020F0502020204030204" pitchFamily="34" charset="0"/>
                <a:cs typeface="Times New Roman" panose="02020603050405020304" pitchFamily="18" charset="0"/>
              </a:rPr>
              <a:t>EJEMPLO PRÁCTICO</a:t>
            </a:r>
          </a:p>
          <a:p>
            <a:pPr algn="just">
              <a:lnSpc>
                <a:spcPct val="107000"/>
              </a:lnSpc>
              <a:spcAft>
                <a:spcPts val="800"/>
              </a:spcAft>
            </a:pPr>
            <a:r>
              <a:rPr lang="es-ES" i="1" kern="100" dirty="0">
                <a:latin typeface="Arial" panose="020B0604020202020204" pitchFamily="34" charset="0"/>
                <a:ea typeface="Calibri" panose="020F0502020204030204" pitchFamily="34" charset="0"/>
                <a:cs typeface="Arial" panose="020B0604020202020204" pitchFamily="34" charset="0"/>
              </a:rPr>
              <a:t>Imagina que tienes un miedo intenso a las alturas. Reflexionas sobre situaciones en las que te sientes ansioso, como subir a un balcón en un edificio alto o caminar cerca de un precipicio. Reconoces que cuando te enfrentas a estas situaciones, experimentas palpitaciones rápidas, sudoración, dificultad para respirar y pensamientos recurrentes de que te caerás o perderás el equilibrio. Además, evitas activamente lugares elevados o montañas rusas, lo cual afecta tus actividades sociales y recreativas.</a:t>
            </a:r>
            <a:endParaRPr lang="es-ES" kern="1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ES" sz="2200"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266" name="Picture 2" descr="Tratamiento del miedo a las alturas o acrofobia -PsicologiaMorali BCN">
            <a:extLst>
              <a:ext uri="{FF2B5EF4-FFF2-40B4-BE49-F238E27FC236}">
                <a16:creationId xmlns:a16="http://schemas.microsoft.com/office/drawing/2014/main" id="{BC22F376-6F85-54D0-7E71-0200AD9EEB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3178" y="3548189"/>
            <a:ext cx="2900381" cy="2175286"/>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8B8D1086-E7E5-63F7-2C03-AA55995F5CA8}"/>
              </a:ext>
            </a:extLst>
          </p:cNvPr>
          <p:cNvSpPr txBox="1"/>
          <p:nvPr/>
        </p:nvSpPr>
        <p:spPr>
          <a:xfrm>
            <a:off x="7193177" y="5760506"/>
            <a:ext cx="3572186" cy="338554"/>
          </a:xfrm>
          <a:prstGeom prst="rect">
            <a:avLst/>
          </a:prstGeom>
          <a:noFill/>
        </p:spPr>
        <p:txBody>
          <a:bodyPr wrap="square">
            <a:spAutoFit/>
          </a:bodyPr>
          <a:lstStyle/>
          <a:p>
            <a:r>
              <a:rPr lang="es-ES" sz="800" dirty="0"/>
              <a:t>https://www.psicologiamorali.com/terapia-cognitiva-fobias-realidad-virtual/miedo-a-las-alturas/</a:t>
            </a:r>
          </a:p>
        </p:txBody>
      </p:sp>
    </p:spTree>
    <p:custDataLst>
      <p:tags r:id="rId1"/>
    </p:custDataLst>
    <p:extLst>
      <p:ext uri="{BB962C8B-B14F-4D97-AF65-F5344CB8AC3E}">
        <p14:creationId xmlns:p14="http://schemas.microsoft.com/office/powerpoint/2010/main" val="35318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000" dirty="0">
                <a:latin typeface="Arial" panose="020B0604020202020204" pitchFamily="34" charset="0"/>
                <a:cs typeface="Arial" panose="020B0604020202020204" pitchFamily="34" charset="0"/>
              </a:rPr>
              <a:t>Introducción</a:t>
            </a:r>
          </a:p>
        </p:txBody>
      </p:sp>
      <p:sp>
        <p:nvSpPr>
          <p:cNvPr id="3" name="Marcador de contenido 2"/>
          <p:cNvSpPr>
            <a:spLocks noGrp="1"/>
          </p:cNvSpPr>
          <p:nvPr>
            <p:ph idx="1"/>
          </p:nvPr>
        </p:nvSpPr>
        <p:spPr>
          <a:xfrm>
            <a:off x="2316263" y="2382919"/>
            <a:ext cx="7972022" cy="2872040"/>
          </a:xfrm>
        </p:spPr>
        <p:txBody>
          <a:bodyPr>
            <a:normAutofit lnSpcReduction="10000"/>
          </a:bodyPr>
          <a:lstStyle/>
          <a:p>
            <a:pPr algn="just">
              <a:lnSpc>
                <a:spcPct val="150000"/>
              </a:lnSpc>
            </a:pPr>
            <a:r>
              <a:rPr lang="es-ES" sz="1800" kern="100" dirty="0">
                <a:latin typeface="Calibri" panose="020F0502020204030204" pitchFamily="34" charset="0"/>
                <a:ea typeface="Calibri" panose="020F0502020204030204" pitchFamily="34" charset="0"/>
                <a:cs typeface="Times New Roman" panose="02020603050405020304" pitchFamily="18" charset="0"/>
              </a:rPr>
              <a:t>Las fobias son trastornos de ansiedad caracterizados por un miedo intenso y persistente hacia objetos, situaciones o actividades específicas. Estos miedos pueden interferir significativamente en la vida diaria de una persona. En esta píldora formativa, exploraremos las fobias desde una perspectiva psicológica, brindando teoría, ejercicios prácticos y un cuestionario tipo test para evaluar el nivel de comprensión. ¡Comencemos!</a:t>
            </a:r>
          </a:p>
          <a:p>
            <a:pPr algn="just">
              <a:lnSpc>
                <a:spcPct val="150000"/>
              </a:lnSpc>
            </a:pPr>
            <a:r>
              <a:rPr lang="es-ES" sz="1400" dirty="0">
                <a:latin typeface="Arial" panose="020B0604020202020204" pitchFamily="34" charset="0"/>
                <a:cs typeface="Arial" panose="020B0604020202020204" pitchFamily="34" charset="0"/>
              </a:rPr>
              <a:t> </a:t>
            </a:r>
          </a:p>
        </p:txBody>
      </p:sp>
      <p:pic>
        <p:nvPicPr>
          <p:cNvPr id="6" name="Imagen 5">
            <a:extLst>
              <a:ext uri="{FF2B5EF4-FFF2-40B4-BE49-F238E27FC236}">
                <a16:creationId xmlns:a16="http://schemas.microsoft.com/office/drawing/2014/main" id="{89694927-D298-98C0-C7D9-53311C8A00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9993" y="181594"/>
            <a:ext cx="1151374" cy="1151374"/>
          </a:xfrm>
          <a:prstGeom prst="rect">
            <a:avLst/>
          </a:prstGeom>
        </p:spPr>
      </p:pic>
      <p:sp>
        <p:nvSpPr>
          <p:cNvPr id="7" name="CuadroTexto 6">
            <a:extLst>
              <a:ext uri="{FF2B5EF4-FFF2-40B4-BE49-F238E27FC236}">
                <a16:creationId xmlns:a16="http://schemas.microsoft.com/office/drawing/2014/main" id="{849CE637-465A-69B6-8C87-F39855907A25}"/>
              </a:ext>
            </a:extLst>
          </p:cNvPr>
          <p:cNvSpPr txBox="1"/>
          <p:nvPr/>
        </p:nvSpPr>
        <p:spPr>
          <a:xfrm>
            <a:off x="1524001" y="6488669"/>
            <a:ext cx="9143998" cy="276999"/>
          </a:xfrm>
          <a:prstGeom prst="rect">
            <a:avLst/>
          </a:prstGeom>
          <a:noFill/>
        </p:spPr>
        <p:txBody>
          <a:bodyPr wrap="square" rtlCol="0">
            <a:spAutoFit/>
          </a:bodyPr>
          <a:lstStyle/>
          <a:p>
            <a:pPr algn="ctr"/>
            <a:r>
              <a:rPr lang="es-ES" sz="1200" dirty="0">
                <a:solidFill>
                  <a:schemeClr val="bg1"/>
                </a:solidFill>
                <a:latin typeface="Arial" panose="020B0604020202020204" pitchFamily="34" charset="0"/>
                <a:cs typeface="Arial" panose="020B0604020202020204" pitchFamily="34" charset="0"/>
              </a:rPr>
              <a:t>Centre de Psicologia Canvis, C/ Balmes, 104, principal 2na, 08028 Barcelona </a:t>
            </a:r>
            <a:endParaRPr lang="es-ES_tradnl" sz="1200"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231473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A39E87A-669D-A32B-DB3F-3F0FAEDBE468}"/>
              </a:ext>
            </a:extLst>
          </p:cNvPr>
          <p:cNvSpPr txBox="1"/>
          <p:nvPr/>
        </p:nvSpPr>
        <p:spPr>
          <a:xfrm>
            <a:off x="2093843" y="1075589"/>
            <a:ext cx="6467060" cy="430887"/>
          </a:xfrm>
          <a:prstGeom prst="rect">
            <a:avLst/>
          </a:prstGeom>
          <a:noFill/>
        </p:spPr>
        <p:txBody>
          <a:bodyPr wrap="square">
            <a:spAutoFit/>
          </a:bodyPr>
          <a:lstStyle/>
          <a:p>
            <a:r>
              <a:rPr lang="ca-ES" sz="2200" b="1" dirty="0"/>
              <a:t>P</a:t>
            </a:r>
            <a:r>
              <a:rPr lang="es-ES" sz="2200" b="1" dirty="0"/>
              <a:t>ASO 2</a:t>
            </a:r>
          </a:p>
        </p:txBody>
      </p:sp>
      <p:sp>
        <p:nvSpPr>
          <p:cNvPr id="3" name="CuadroTexto 2">
            <a:extLst>
              <a:ext uri="{FF2B5EF4-FFF2-40B4-BE49-F238E27FC236}">
                <a16:creationId xmlns:a16="http://schemas.microsoft.com/office/drawing/2014/main" id="{BA5A5671-A787-93EB-1827-BB6F49860A41}"/>
              </a:ext>
            </a:extLst>
          </p:cNvPr>
          <p:cNvSpPr txBox="1"/>
          <p:nvPr/>
        </p:nvSpPr>
        <p:spPr>
          <a:xfrm>
            <a:off x="2093844" y="2122874"/>
            <a:ext cx="8189843" cy="2964209"/>
          </a:xfrm>
          <a:prstGeom prst="rect">
            <a:avLst/>
          </a:prstGeom>
          <a:noFill/>
        </p:spPr>
        <p:txBody>
          <a:bodyPr wrap="square">
            <a:spAutoFit/>
          </a:bodyPr>
          <a:lstStyle/>
          <a:p>
            <a:pPr algn="just">
              <a:lnSpc>
                <a:spcPct val="107000"/>
              </a:lnSpc>
              <a:spcAft>
                <a:spcPts val="800"/>
              </a:spcAft>
            </a:pPr>
            <a:r>
              <a:rPr lang="es-ES" sz="2200" dirty="0">
                <a:latin typeface="Arial" panose="020B0604020202020204" pitchFamily="34" charset="0"/>
                <a:ea typeface="Calibri" panose="020F0502020204030204" pitchFamily="34" charset="0"/>
                <a:cs typeface="Arial" panose="020B0604020202020204" pitchFamily="34" charset="0"/>
              </a:rPr>
              <a:t>Identifica si alguno de estos miedos se clasifica como una fobia: Luego de reflexionar sobre tus miedos y ansiedades, considera si alguno de ellos cumple con los criterios de una fobia. Recuerda que una fobia implica un miedo intenso, persistente y desproporcionado hacia un objeto, situación o actividad específica, que genera una gran ansiedad y malestar, y puede interferir significativamente en tu vida diaria. Reflexiona si tus miedos cumplen con estas características.</a:t>
            </a:r>
            <a:endParaRPr lang="es-ES" sz="2200" kern="100" dirty="0">
              <a:latin typeface="Arial" panose="020B0604020202020204" pitchFamily="34" charset="0"/>
              <a:ea typeface="Calibri" panose="020F0502020204030204" pitchFamily="34" charset="0"/>
              <a:cs typeface="Arial" panose="020B0604020202020204" pitchFamily="34" charset="0"/>
            </a:endParaRPr>
          </a:p>
        </p:txBody>
      </p:sp>
      <p:pic>
        <p:nvPicPr>
          <p:cNvPr id="4" name="Imagen 3">
            <a:extLst>
              <a:ext uri="{FF2B5EF4-FFF2-40B4-BE49-F238E27FC236}">
                <a16:creationId xmlns:a16="http://schemas.microsoft.com/office/drawing/2014/main" id="{B7C1FE5E-2D18-100C-47B6-94E3D0501F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1626" y="139658"/>
            <a:ext cx="1151374" cy="1151374"/>
          </a:xfrm>
          <a:prstGeom prst="rect">
            <a:avLst/>
          </a:prstGeom>
        </p:spPr>
      </p:pic>
    </p:spTree>
    <p:custDataLst>
      <p:tags r:id="rId1"/>
    </p:custDataLst>
    <p:extLst>
      <p:ext uri="{BB962C8B-B14F-4D97-AF65-F5344CB8AC3E}">
        <p14:creationId xmlns:p14="http://schemas.microsoft.com/office/powerpoint/2010/main" val="3405384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2" descr="Superar el miedo a las alturas (acrofobia) con Realidad Virtual">
            <a:extLst>
              <a:ext uri="{FF2B5EF4-FFF2-40B4-BE49-F238E27FC236}">
                <a16:creationId xmlns:a16="http://schemas.microsoft.com/office/drawing/2014/main" id="{3CEA23CA-B3BD-7ADB-01E9-F33E412122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863" r="24286" b="2"/>
          <a:stretch/>
        </p:blipFill>
        <p:spPr bwMode="auto">
          <a:xfrm>
            <a:off x="1999500" y="640081"/>
            <a:ext cx="5182351" cy="531440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A5384170-7142-9336-45A4-7410F799EA54}"/>
              </a:ext>
            </a:extLst>
          </p:cNvPr>
          <p:cNvSpPr txBox="1"/>
          <p:nvPr/>
        </p:nvSpPr>
        <p:spPr>
          <a:xfrm>
            <a:off x="7418614" y="2198914"/>
            <a:ext cx="2767693" cy="3670180"/>
          </a:xfrm>
          <a:prstGeom prst="rect">
            <a:avLst/>
          </a:prstGeom>
        </p:spPr>
        <p:txBody>
          <a:bodyPr vert="horz" lIns="0" tIns="45720" rIns="0" bIns="45720" rtlCol="0">
            <a:noAutofit/>
          </a:bodyPr>
          <a:lstStyle/>
          <a:p>
            <a:pPr>
              <a:lnSpc>
                <a:spcPct val="90000"/>
              </a:lnSpc>
              <a:spcAft>
                <a:spcPts val="800"/>
              </a:spcAft>
              <a:buClr>
                <a:schemeClr val="accent1"/>
              </a:buClr>
              <a:buFont typeface="Calibri" panose="020F0502020204030204" pitchFamily="34" charset="0"/>
            </a:pPr>
            <a:r>
              <a:rPr lang="es-ES" sz="1600" dirty="0">
                <a:solidFill>
                  <a:schemeClr val="tx1">
                    <a:lumMod val="75000"/>
                    <a:lumOff val="25000"/>
                  </a:schemeClr>
                </a:solidFill>
              </a:rPr>
              <a:t>EJEMPLO PRÁCTICO</a:t>
            </a:r>
          </a:p>
          <a:p>
            <a:pPr algn="just">
              <a:lnSpc>
                <a:spcPct val="90000"/>
              </a:lnSpc>
              <a:spcAft>
                <a:spcPts val="800"/>
              </a:spcAft>
              <a:buClr>
                <a:schemeClr val="accent1"/>
              </a:buClr>
              <a:buFont typeface="Calibri" panose="020F0502020204030204" pitchFamily="34" charset="0"/>
            </a:pPr>
            <a:r>
              <a:rPr lang="es-ES" sz="1500" i="1" dirty="0">
                <a:solidFill>
                  <a:schemeClr val="tx1">
                    <a:lumMod val="75000"/>
                    <a:lumOff val="25000"/>
                  </a:schemeClr>
                </a:solidFill>
              </a:rPr>
              <a:t>Después de reflexionar, te das cuenta de que tu miedo a las alturas cumple con los criterios de una fobia. El miedo es intenso y desproporcionado, ya que las alturas no representan una amenaza real inmediata para tu seguridad. Además, este miedo persiste a pesar de la ausencia de peligro real y afecta tu vida diaria al evitar ciertas actividades y lugares. También reconoces que tus reacciones fisiológicas y pensamientos recurrentes de caerte o perder el equilibrio son características de una respuesta fóbica.</a:t>
            </a:r>
          </a:p>
        </p:txBody>
      </p:sp>
      <p:pic>
        <p:nvPicPr>
          <p:cNvPr id="2" name="Imagen 1">
            <a:extLst>
              <a:ext uri="{FF2B5EF4-FFF2-40B4-BE49-F238E27FC236}">
                <a16:creationId xmlns:a16="http://schemas.microsoft.com/office/drawing/2014/main" id="{300ACF4E-61C6-6618-0DBB-80B841987C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4892" y="64394"/>
            <a:ext cx="1151374" cy="1151374"/>
          </a:xfrm>
          <a:prstGeom prst="rect">
            <a:avLst/>
          </a:prstGeom>
        </p:spPr>
      </p:pic>
      <p:sp>
        <p:nvSpPr>
          <p:cNvPr id="6" name="CuadroTexto 5">
            <a:extLst>
              <a:ext uri="{FF2B5EF4-FFF2-40B4-BE49-F238E27FC236}">
                <a16:creationId xmlns:a16="http://schemas.microsoft.com/office/drawing/2014/main" id="{578588F8-FC23-6E2E-DE6A-3E4B3DE7E509}"/>
              </a:ext>
            </a:extLst>
          </p:cNvPr>
          <p:cNvSpPr txBox="1"/>
          <p:nvPr/>
        </p:nvSpPr>
        <p:spPr>
          <a:xfrm>
            <a:off x="1999499" y="5984957"/>
            <a:ext cx="4572000" cy="200055"/>
          </a:xfrm>
          <a:prstGeom prst="rect">
            <a:avLst/>
          </a:prstGeom>
          <a:noFill/>
        </p:spPr>
        <p:txBody>
          <a:bodyPr wrap="square">
            <a:spAutoFit/>
          </a:bodyPr>
          <a:lstStyle/>
          <a:p>
            <a:r>
              <a:rPr lang="es-ES" sz="700" dirty="0"/>
              <a:t>https://www.redcenit.com/superar-el-miedo-a-las-alturas-con-realidad-virtual/</a:t>
            </a:r>
          </a:p>
        </p:txBody>
      </p:sp>
    </p:spTree>
    <p:custDataLst>
      <p:tags r:id="rId1"/>
    </p:custDataLst>
    <p:extLst>
      <p:ext uri="{BB962C8B-B14F-4D97-AF65-F5344CB8AC3E}">
        <p14:creationId xmlns:p14="http://schemas.microsoft.com/office/powerpoint/2010/main" val="1537378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E8C3BBC-0B56-E729-E731-AA77B14350CF}"/>
              </a:ext>
            </a:extLst>
          </p:cNvPr>
          <p:cNvSpPr txBox="1"/>
          <p:nvPr/>
        </p:nvSpPr>
        <p:spPr>
          <a:xfrm>
            <a:off x="2345636" y="2059085"/>
            <a:ext cx="7566991" cy="2612254"/>
          </a:xfrm>
          <a:prstGeom prst="rect">
            <a:avLst/>
          </a:prstGeom>
          <a:noFill/>
        </p:spPr>
        <p:txBody>
          <a:bodyPr wrap="square">
            <a:spAutoFit/>
          </a:bodyPr>
          <a:lstStyle/>
          <a:p>
            <a:pPr algn="just">
              <a:lnSpc>
                <a:spcPct val="107000"/>
              </a:lnSpc>
              <a:spcAft>
                <a:spcPts val="800"/>
              </a:spcAft>
            </a:pPr>
            <a:r>
              <a:rPr lang="es-ES" sz="2200" kern="100" dirty="0">
                <a:latin typeface="Calibri" panose="020F0502020204030204" pitchFamily="34" charset="0"/>
                <a:ea typeface="Calibri" panose="020F0502020204030204" pitchFamily="34" charset="0"/>
                <a:cs typeface="Times New Roman" panose="02020603050405020304" pitchFamily="18" charset="0"/>
              </a:rPr>
              <a:t>Identificar si alguno de tus miedos se clasifica como una fobia puede ser el primer paso para buscar apoyo y tratamiento en caso de que tu vida cotidiana se vea significativamente afectada. Recuerda que la autoevaluación es importante, pero contar con la ayuda de un profesional de la salud mental puede proporcionarte una evaluación más precisa y un plan de tratamiento adecuado.</a:t>
            </a:r>
          </a:p>
        </p:txBody>
      </p:sp>
      <p:pic>
        <p:nvPicPr>
          <p:cNvPr id="4" name="Imagen 3">
            <a:extLst>
              <a:ext uri="{FF2B5EF4-FFF2-40B4-BE49-F238E27FC236}">
                <a16:creationId xmlns:a16="http://schemas.microsoft.com/office/drawing/2014/main" id="{FE28F0E8-FF73-3702-E8CB-6018731137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8258" y="208226"/>
            <a:ext cx="1151374" cy="1151374"/>
          </a:xfrm>
          <a:prstGeom prst="rect">
            <a:avLst/>
          </a:prstGeom>
        </p:spPr>
      </p:pic>
    </p:spTree>
    <p:custDataLst>
      <p:tags r:id="rId1"/>
    </p:custDataLst>
    <p:extLst>
      <p:ext uri="{BB962C8B-B14F-4D97-AF65-F5344CB8AC3E}">
        <p14:creationId xmlns:p14="http://schemas.microsoft.com/office/powerpoint/2010/main" val="1971647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9CB0CD-A596-277F-4D31-2E0C08FAF5ED}"/>
              </a:ext>
            </a:extLst>
          </p:cNvPr>
          <p:cNvSpPr>
            <a:spLocks noGrp="1"/>
          </p:cNvSpPr>
          <p:nvPr>
            <p:ph type="title"/>
          </p:nvPr>
        </p:nvSpPr>
        <p:spPr/>
        <p:txBody>
          <a:bodyPr>
            <a:normAutofit/>
          </a:bodyPr>
          <a:lstStyle/>
          <a:p>
            <a:r>
              <a:rPr lang="ca-ES" sz="3400" b="1" dirty="0">
                <a:latin typeface="Arial" panose="020B0604020202020204" pitchFamily="34" charset="0"/>
                <a:cs typeface="Arial" panose="020B0604020202020204" pitchFamily="34" charset="0"/>
              </a:rPr>
              <a:t>2. </a:t>
            </a:r>
            <a:r>
              <a:rPr lang="ca-ES" sz="3400" b="1" dirty="0" err="1">
                <a:latin typeface="Arial" panose="020B0604020202020204" pitchFamily="34" charset="0"/>
                <a:cs typeface="Arial" panose="020B0604020202020204" pitchFamily="34" charset="0"/>
              </a:rPr>
              <a:t>Técnicas</a:t>
            </a:r>
            <a:r>
              <a:rPr lang="ca-ES" sz="3400" b="1" dirty="0">
                <a:latin typeface="Arial" panose="020B0604020202020204" pitchFamily="34" charset="0"/>
                <a:cs typeface="Arial" panose="020B0604020202020204" pitchFamily="34" charset="0"/>
              </a:rPr>
              <a:t> de </a:t>
            </a:r>
            <a:r>
              <a:rPr lang="ca-ES" sz="3400" b="1" dirty="0" err="1">
                <a:latin typeface="Arial" panose="020B0604020202020204" pitchFamily="34" charset="0"/>
                <a:cs typeface="Arial" panose="020B0604020202020204" pitchFamily="34" charset="0"/>
              </a:rPr>
              <a:t>exposición</a:t>
            </a:r>
            <a:r>
              <a:rPr lang="ca-ES" sz="3400" b="1" dirty="0">
                <a:latin typeface="Arial" panose="020B0604020202020204" pitchFamily="34" charset="0"/>
                <a:cs typeface="Arial" panose="020B0604020202020204" pitchFamily="34" charset="0"/>
              </a:rPr>
              <a:t> gradual</a:t>
            </a:r>
            <a:endParaRPr lang="es-ES" sz="3400" b="1"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EE84D468-E693-44C4-4E8D-55F410D31043}"/>
              </a:ext>
            </a:extLst>
          </p:cNvPr>
          <p:cNvSpPr>
            <a:spLocks noGrp="1"/>
          </p:cNvSpPr>
          <p:nvPr>
            <p:ph idx="1"/>
          </p:nvPr>
        </p:nvSpPr>
        <p:spPr>
          <a:xfrm>
            <a:off x="2346960" y="1845734"/>
            <a:ext cx="7543801" cy="3274906"/>
          </a:xfrm>
        </p:spPr>
        <p:txBody>
          <a:bodyPr>
            <a:normAutofit fontScale="70000" lnSpcReduction="20000"/>
          </a:bodyPr>
          <a:lstStyle/>
          <a:p>
            <a:pPr algn="just">
              <a:lnSpc>
                <a:spcPct val="150000"/>
              </a:lnSpc>
            </a:pPr>
            <a:r>
              <a:rPr lang="es-ES" sz="3200" kern="100" dirty="0">
                <a:latin typeface="Calibri" panose="020F0502020204030204" pitchFamily="34" charset="0"/>
                <a:ea typeface="Calibri" panose="020F0502020204030204" pitchFamily="34" charset="0"/>
                <a:cs typeface="Times New Roman" panose="02020603050405020304" pitchFamily="18" charset="0"/>
              </a:rPr>
              <a:t>La exposición gradual es una técnica terapéutica ampliamente utilizada en el tratamiento de las fobias. Se basa en la premisa de que la exposición controlada y repetida al estímulo temido puede ayudar a reducir el miedo y la ansiedad asociados. Esta técnica se utiliza en combinación con estrategias de relajación y manejo del estrés para promover la desensibilización progresiva y el aprendizaje de nuevas respuestas emocionales.</a:t>
            </a:r>
          </a:p>
          <a:p>
            <a:endParaRPr lang="es-ES" dirty="0"/>
          </a:p>
        </p:txBody>
      </p:sp>
      <p:pic>
        <p:nvPicPr>
          <p:cNvPr id="4" name="Imagen 3">
            <a:extLst>
              <a:ext uri="{FF2B5EF4-FFF2-40B4-BE49-F238E27FC236}">
                <a16:creationId xmlns:a16="http://schemas.microsoft.com/office/drawing/2014/main" id="{62273EA1-F123-0B49-9B49-3F04A4ED91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9993" y="178229"/>
            <a:ext cx="1151374" cy="1151374"/>
          </a:xfrm>
          <a:prstGeom prst="rect">
            <a:avLst/>
          </a:prstGeom>
        </p:spPr>
      </p:pic>
    </p:spTree>
    <p:custDataLst>
      <p:tags r:id="rId1"/>
    </p:custDataLst>
    <p:extLst>
      <p:ext uri="{BB962C8B-B14F-4D97-AF65-F5344CB8AC3E}">
        <p14:creationId xmlns:p14="http://schemas.microsoft.com/office/powerpoint/2010/main" val="2846543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8BD959-B82F-7F7A-AF1F-2A739EC1984E}"/>
              </a:ext>
            </a:extLst>
          </p:cNvPr>
          <p:cNvSpPr>
            <a:spLocks noGrp="1"/>
          </p:cNvSpPr>
          <p:nvPr>
            <p:ph type="title"/>
          </p:nvPr>
        </p:nvSpPr>
        <p:spPr>
          <a:xfrm>
            <a:off x="6332764" y="263527"/>
            <a:ext cx="3845379" cy="1450757"/>
          </a:xfrm>
        </p:spPr>
        <p:txBody>
          <a:bodyPr vert="horz" lIns="91440" tIns="45720" rIns="91440" bIns="45720" rtlCol="0" anchor="b">
            <a:normAutofit/>
          </a:bodyPr>
          <a:lstStyle/>
          <a:p>
            <a:r>
              <a:rPr lang="en-US" sz="4000" dirty="0" err="1"/>
              <a:t>Ejemplo</a:t>
            </a:r>
            <a:r>
              <a:rPr lang="en-US" sz="4000" dirty="0"/>
              <a:t> </a:t>
            </a:r>
            <a:r>
              <a:rPr lang="en-US" sz="4000" dirty="0" err="1"/>
              <a:t>práctico</a:t>
            </a:r>
            <a:endParaRPr lang="en-US" sz="4000" dirty="0"/>
          </a:p>
        </p:txBody>
      </p:sp>
      <p:pic>
        <p:nvPicPr>
          <p:cNvPr id="14338" name="Picture 2" descr="Te da miedo subirte al avión? Estos cinco consejos te ayudarán a superarlo">
            <a:extLst>
              <a:ext uri="{FF2B5EF4-FFF2-40B4-BE49-F238E27FC236}">
                <a16:creationId xmlns:a16="http://schemas.microsoft.com/office/drawing/2014/main" id="{79AACF99-1C32-4C3D-234B-39853913E72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06394" y="2119027"/>
            <a:ext cx="4088720" cy="2299904"/>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8148A91F-FDDB-B410-3C3F-CFF6E2B9166E}"/>
              </a:ext>
            </a:extLst>
          </p:cNvPr>
          <p:cNvSpPr txBox="1"/>
          <p:nvPr/>
        </p:nvSpPr>
        <p:spPr>
          <a:xfrm>
            <a:off x="6332764" y="2198914"/>
            <a:ext cx="3845379" cy="3670180"/>
          </a:xfrm>
          <a:prstGeom prst="rect">
            <a:avLst/>
          </a:prstGeom>
        </p:spPr>
        <p:txBody>
          <a:bodyPr vert="horz" lIns="0" tIns="45720" rIns="0" bIns="45720" rtlCol="0">
            <a:normAutofit/>
          </a:bodyPr>
          <a:lstStyle/>
          <a:p>
            <a:pPr algn="just">
              <a:lnSpc>
                <a:spcPct val="90000"/>
              </a:lnSpc>
              <a:spcAft>
                <a:spcPts val="800"/>
              </a:spcAft>
              <a:buClr>
                <a:schemeClr val="accent1"/>
              </a:buClr>
              <a:buFont typeface="Calibri" panose="020F0502020204030204" pitchFamily="34" charset="0"/>
            </a:pPr>
            <a:r>
              <a:rPr lang="es-ES" sz="1400" dirty="0">
                <a:solidFill>
                  <a:schemeClr val="tx1">
                    <a:lumMod val="75000"/>
                    <a:lumOff val="25000"/>
                  </a:schemeClr>
                </a:solidFill>
              </a:rPr>
              <a:t>Supongamos que una persona tiene una fobia a volar en aviones. La terapia de exposición gradual comenzaría con una introducción a información sobre la aviación y el proceso de vuelo. Luego, se podría proceder a la visualización de imágenes o videos de aviones, lo que permite a la persona enfrentarse gradualmente a su miedo en un entorno controlado. A medida que la persona se siente más cómoda con esta etapa, se podría avanzar a visitar un aeropuerto sin abordar un avión. Posteriormente, se podría realizar una simulación de vuelo en una cabina de avión estática, seguida de un vuelo corto en un avión real. A lo largo de este proceso, se iría aumentando gradualmente la exposición al estímulo temido, brindando a la persona la oportunidad de experimentar una reducción en el nivel de ansiedad y desarrollar nuevas respuestas emocionales más adaptativas.</a:t>
            </a:r>
          </a:p>
        </p:txBody>
      </p:sp>
      <p:pic>
        <p:nvPicPr>
          <p:cNvPr id="5" name="Imagen 4">
            <a:extLst>
              <a:ext uri="{FF2B5EF4-FFF2-40B4-BE49-F238E27FC236}">
                <a16:creationId xmlns:a16="http://schemas.microsoft.com/office/drawing/2014/main" id="{906DE88B-4EA7-0271-84A9-BE2DC76461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08258" y="172716"/>
            <a:ext cx="1151374" cy="1151374"/>
          </a:xfrm>
          <a:prstGeom prst="rect">
            <a:avLst/>
          </a:prstGeom>
        </p:spPr>
      </p:pic>
      <p:sp>
        <p:nvSpPr>
          <p:cNvPr id="7" name="CuadroTexto 6">
            <a:extLst>
              <a:ext uri="{FF2B5EF4-FFF2-40B4-BE49-F238E27FC236}">
                <a16:creationId xmlns:a16="http://schemas.microsoft.com/office/drawing/2014/main" id="{E1C98D14-99D9-0E48-CCDD-A56814819B23}"/>
              </a:ext>
            </a:extLst>
          </p:cNvPr>
          <p:cNvSpPr txBox="1"/>
          <p:nvPr/>
        </p:nvSpPr>
        <p:spPr>
          <a:xfrm>
            <a:off x="1760763" y="4464036"/>
            <a:ext cx="4572000" cy="307777"/>
          </a:xfrm>
          <a:prstGeom prst="rect">
            <a:avLst/>
          </a:prstGeom>
          <a:noFill/>
        </p:spPr>
        <p:txBody>
          <a:bodyPr wrap="square">
            <a:spAutoFit/>
          </a:bodyPr>
          <a:lstStyle/>
          <a:p>
            <a:r>
              <a:rPr lang="es-ES" sz="700" dirty="0"/>
              <a:t>https://www.lavozdegalicia.es/noticia/lavozdelasalud/salud-mental/2022/07/14/da-miedo-subirte-avion-cinco-consejos-ayudaran-aliviarlo/00031657794923572358238.htm</a:t>
            </a:r>
          </a:p>
        </p:txBody>
      </p:sp>
    </p:spTree>
    <p:custDataLst>
      <p:tags r:id="rId1"/>
    </p:custDataLst>
    <p:extLst>
      <p:ext uri="{BB962C8B-B14F-4D97-AF65-F5344CB8AC3E}">
        <p14:creationId xmlns:p14="http://schemas.microsoft.com/office/powerpoint/2010/main" val="1969948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EE047DC-A7A8-3D00-D4B0-00F36B21BCB8}"/>
              </a:ext>
            </a:extLst>
          </p:cNvPr>
          <p:cNvSpPr txBox="1"/>
          <p:nvPr/>
        </p:nvSpPr>
        <p:spPr>
          <a:xfrm>
            <a:off x="2027583" y="1795255"/>
            <a:ext cx="8136834" cy="2450094"/>
          </a:xfrm>
          <a:prstGeom prst="rect">
            <a:avLst/>
          </a:prstGeom>
          <a:noFill/>
        </p:spPr>
        <p:txBody>
          <a:bodyPr wrap="square">
            <a:spAutoFit/>
          </a:bodyPr>
          <a:lstStyle/>
          <a:p>
            <a:pPr algn="just">
              <a:lnSpc>
                <a:spcPct val="107000"/>
              </a:lnSpc>
              <a:spcAft>
                <a:spcPts val="800"/>
              </a:spcAft>
            </a:pPr>
            <a:r>
              <a:rPr lang="es-ES" kern="100" dirty="0">
                <a:latin typeface="Calibri" panose="020F0502020204030204" pitchFamily="34" charset="0"/>
                <a:ea typeface="Calibri" panose="020F0502020204030204" pitchFamily="34" charset="0"/>
                <a:cs typeface="Times New Roman" panose="02020603050405020304" pitchFamily="18" charset="0"/>
              </a:rPr>
              <a:t>Crear una lista jerárquica de situaciones temidas y elaborar un plan de exposición gradual personalizado. En el contexto de la terapia de exposición gradual, es común crear una lista jerárquica de situaciones relacionadas con la fobia, ordenadas desde las menos temidas hasta las más temidas. Esto permite a la persona enfrentarse de manera gradual a los estímulos temidos, comenzando por aquellos que generan menos ansiedad y avanzando hacia los más desafiantes. El plan de exposición gradual se desarrolla de acuerdo con esta lista, estableciendo objetivos y pasos específicos para cada nivel de exposición.</a:t>
            </a:r>
          </a:p>
        </p:txBody>
      </p:sp>
      <p:sp>
        <p:nvSpPr>
          <p:cNvPr id="4" name="CuadroTexto 3">
            <a:extLst>
              <a:ext uri="{FF2B5EF4-FFF2-40B4-BE49-F238E27FC236}">
                <a16:creationId xmlns:a16="http://schemas.microsoft.com/office/drawing/2014/main" id="{F0C9729C-D119-4F33-40CB-24E7787C8A2D}"/>
              </a:ext>
            </a:extLst>
          </p:cNvPr>
          <p:cNvSpPr txBox="1"/>
          <p:nvPr/>
        </p:nvSpPr>
        <p:spPr>
          <a:xfrm>
            <a:off x="2093843" y="1075589"/>
            <a:ext cx="6467060" cy="430887"/>
          </a:xfrm>
          <a:prstGeom prst="rect">
            <a:avLst/>
          </a:prstGeom>
          <a:noFill/>
        </p:spPr>
        <p:txBody>
          <a:bodyPr wrap="square">
            <a:spAutoFit/>
          </a:bodyPr>
          <a:lstStyle/>
          <a:p>
            <a:r>
              <a:rPr lang="ca-ES" sz="2200" b="1" dirty="0"/>
              <a:t>P</a:t>
            </a:r>
            <a:r>
              <a:rPr lang="es-ES" sz="2200" b="1" dirty="0"/>
              <a:t>ASO 1</a:t>
            </a:r>
          </a:p>
        </p:txBody>
      </p:sp>
      <p:pic>
        <p:nvPicPr>
          <p:cNvPr id="5" name="Imagen 4">
            <a:extLst>
              <a:ext uri="{FF2B5EF4-FFF2-40B4-BE49-F238E27FC236}">
                <a16:creationId xmlns:a16="http://schemas.microsoft.com/office/drawing/2014/main" id="{603E4068-8C45-41F0-10C0-9E2B52A502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0403" y="139658"/>
            <a:ext cx="1151374" cy="1151374"/>
          </a:xfrm>
          <a:prstGeom prst="rect">
            <a:avLst/>
          </a:prstGeom>
        </p:spPr>
      </p:pic>
    </p:spTree>
    <p:custDataLst>
      <p:tags r:id="rId1"/>
    </p:custDataLst>
    <p:extLst>
      <p:ext uri="{BB962C8B-B14F-4D97-AF65-F5344CB8AC3E}">
        <p14:creationId xmlns:p14="http://schemas.microsoft.com/office/powerpoint/2010/main" val="3731443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D891C0-2E04-1DB8-7DE1-F80497A71036}"/>
              </a:ext>
            </a:extLst>
          </p:cNvPr>
          <p:cNvSpPr>
            <a:spLocks noGrp="1"/>
          </p:cNvSpPr>
          <p:nvPr>
            <p:ph type="title"/>
          </p:nvPr>
        </p:nvSpPr>
        <p:spPr>
          <a:xfrm>
            <a:off x="6332764" y="263527"/>
            <a:ext cx="3845379" cy="1450757"/>
          </a:xfrm>
        </p:spPr>
        <p:txBody>
          <a:bodyPr>
            <a:normAutofit/>
          </a:bodyPr>
          <a:lstStyle/>
          <a:p>
            <a:r>
              <a:rPr lang="ca-ES" sz="4400" dirty="0" err="1"/>
              <a:t>Ejemplo</a:t>
            </a:r>
            <a:r>
              <a:rPr lang="ca-ES" sz="4400" dirty="0"/>
              <a:t> </a:t>
            </a:r>
            <a:r>
              <a:rPr lang="ca-ES" sz="4400" dirty="0" err="1"/>
              <a:t>práctico</a:t>
            </a:r>
            <a:endParaRPr lang="es-ES" sz="4400" dirty="0"/>
          </a:p>
        </p:txBody>
      </p:sp>
      <p:sp>
        <p:nvSpPr>
          <p:cNvPr id="3" name="Marcador de contenido 2">
            <a:extLst>
              <a:ext uri="{FF2B5EF4-FFF2-40B4-BE49-F238E27FC236}">
                <a16:creationId xmlns:a16="http://schemas.microsoft.com/office/drawing/2014/main" id="{29E0ACB8-39CE-592E-39D3-9C8A89FF5AE1}"/>
              </a:ext>
            </a:extLst>
          </p:cNvPr>
          <p:cNvSpPr>
            <a:spLocks noGrp="1"/>
          </p:cNvSpPr>
          <p:nvPr>
            <p:ph idx="1"/>
          </p:nvPr>
        </p:nvSpPr>
        <p:spPr>
          <a:xfrm>
            <a:off x="6332764" y="2198914"/>
            <a:ext cx="3845379" cy="3670180"/>
          </a:xfrm>
        </p:spPr>
        <p:txBody>
          <a:bodyPr>
            <a:normAutofit/>
          </a:bodyPr>
          <a:lstStyle/>
          <a:p>
            <a:pPr algn="just"/>
            <a:r>
              <a:rPr lang="es-ES" sz="1400" dirty="0">
                <a:latin typeface="Calibri" panose="020F0502020204030204" pitchFamily="34" charset="0"/>
                <a:ea typeface="Calibri" panose="020F0502020204030204" pitchFamily="34" charset="0"/>
                <a:cs typeface="Times New Roman" panose="02020603050405020304" pitchFamily="18" charset="0"/>
              </a:rPr>
              <a:t>Imagina que alguien tiene una fobia a los perros. En la lista jerárquica, se pueden incluir situaciones como ver fotografías de perros, escuchar grabaciones de ladridos, estar cerca de un perro de juguete, interactuar con un perro tranquilo bajo supervisión, caminar junto a un perro en un parque, etc. Cada uno de estos elementos representa un nivel de exposición gradual. Se establecerían objetivos y se diseñaría un plan para enfrentar cada uno de estos elementos en orden, avanzando a medida que la persona se sienta más cómoda y experimente una disminución en la ansiedad. El terapeuta guiaría y apoyaría el proceso, brindando estrategias de afrontamiento y técnicas de relajación para ayudar a la persona a manejar la ansiedad que pueda surgir durante la exposición gradual</a:t>
            </a:r>
            <a:endParaRPr lang="es-ES" sz="1400" dirty="0"/>
          </a:p>
        </p:txBody>
      </p:sp>
      <p:pic>
        <p:nvPicPr>
          <p:cNvPr id="17410" name="Picture 2" descr="PSICOLOGÍA: 5 estrategias para superar la fobia a los perros - Instituto  INFODECH">
            <a:extLst>
              <a:ext uri="{FF2B5EF4-FFF2-40B4-BE49-F238E27FC236}">
                <a16:creationId xmlns:a16="http://schemas.microsoft.com/office/drawing/2014/main" id="{0453E0B3-C0DB-7933-2EA2-430EBBA34A2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06394" y="2098807"/>
            <a:ext cx="4088720" cy="234034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0F81EAD2-A2BB-F99F-4309-7F831269F194}"/>
              </a:ext>
            </a:extLst>
          </p:cNvPr>
          <p:cNvSpPr txBox="1"/>
          <p:nvPr/>
        </p:nvSpPr>
        <p:spPr>
          <a:xfrm>
            <a:off x="2006394" y="4505636"/>
            <a:ext cx="4572000" cy="200055"/>
          </a:xfrm>
          <a:prstGeom prst="rect">
            <a:avLst/>
          </a:prstGeom>
          <a:noFill/>
        </p:spPr>
        <p:txBody>
          <a:bodyPr wrap="square">
            <a:spAutoFit/>
          </a:bodyPr>
          <a:lstStyle/>
          <a:p>
            <a:r>
              <a:rPr lang="es-ES" sz="700" dirty="0"/>
              <a:t>https://institutoinfodech.com/psicologia-5-estrategias-para-superar-la-fobia-a-los-perros/</a:t>
            </a:r>
          </a:p>
        </p:txBody>
      </p:sp>
      <p:pic>
        <p:nvPicPr>
          <p:cNvPr id="6" name="Imagen 5">
            <a:extLst>
              <a:ext uri="{FF2B5EF4-FFF2-40B4-BE49-F238E27FC236}">
                <a16:creationId xmlns:a16="http://schemas.microsoft.com/office/drawing/2014/main" id="{BBAECAE7-BD95-AFED-1010-30BF9C9E86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81626" y="154961"/>
            <a:ext cx="1151374" cy="1151374"/>
          </a:xfrm>
          <a:prstGeom prst="rect">
            <a:avLst/>
          </a:prstGeom>
        </p:spPr>
      </p:pic>
    </p:spTree>
    <p:custDataLst>
      <p:tags r:id="rId1"/>
    </p:custDataLst>
    <p:extLst>
      <p:ext uri="{BB962C8B-B14F-4D97-AF65-F5344CB8AC3E}">
        <p14:creationId xmlns:p14="http://schemas.microsoft.com/office/powerpoint/2010/main" val="625598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CFC463A-C85C-4A8A-7E4C-BD02791DF7B9}"/>
              </a:ext>
            </a:extLst>
          </p:cNvPr>
          <p:cNvSpPr txBox="1"/>
          <p:nvPr/>
        </p:nvSpPr>
        <p:spPr>
          <a:xfrm>
            <a:off x="2372140" y="1910903"/>
            <a:ext cx="7235687" cy="2145396"/>
          </a:xfrm>
          <a:prstGeom prst="rect">
            <a:avLst/>
          </a:prstGeom>
          <a:noFill/>
        </p:spPr>
        <p:txBody>
          <a:bodyPr wrap="square">
            <a:spAutoFit/>
          </a:bodyPr>
          <a:lstStyle/>
          <a:p>
            <a:pPr algn="just">
              <a:lnSpc>
                <a:spcPct val="107000"/>
              </a:lnSpc>
              <a:spcAft>
                <a:spcPts val="800"/>
              </a:spcAft>
            </a:pPr>
            <a:r>
              <a:rPr lang="es-ES" kern="100" dirty="0">
                <a:latin typeface="Arial" panose="020B0604020202020204" pitchFamily="34" charset="0"/>
                <a:ea typeface="Calibri" panose="020F0502020204030204" pitchFamily="34" charset="0"/>
                <a:cs typeface="Arial" panose="020B0604020202020204" pitchFamily="34" charset="0"/>
              </a:rPr>
              <a:t>La exposición gradual es una técnica efectiva y bien respaldada para el tratamiento de las fobias. Sin embargo, es importante destacar que este proceso debe llevarse a cabo con el apoyo de un profesional de la salud mental capacitado, ya que puede ser emocionalmente desafiante para la persona. El terapeuta proporcionará una estructura segura y brindará estrategias adicionales para promover el éxito en el tratamiento de la fobia.</a:t>
            </a:r>
          </a:p>
        </p:txBody>
      </p:sp>
      <p:pic>
        <p:nvPicPr>
          <p:cNvPr id="4" name="Imagen 3">
            <a:extLst>
              <a:ext uri="{FF2B5EF4-FFF2-40B4-BE49-F238E27FC236}">
                <a16:creationId xmlns:a16="http://schemas.microsoft.com/office/drawing/2014/main" id="{87C1F3E3-841C-0605-E2B7-FE37058CB7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0503" y="163838"/>
            <a:ext cx="1151374" cy="1151374"/>
          </a:xfrm>
          <a:prstGeom prst="rect">
            <a:avLst/>
          </a:prstGeom>
        </p:spPr>
      </p:pic>
    </p:spTree>
    <p:custDataLst>
      <p:tags r:id="rId1"/>
    </p:custDataLst>
    <p:extLst>
      <p:ext uri="{BB962C8B-B14F-4D97-AF65-F5344CB8AC3E}">
        <p14:creationId xmlns:p14="http://schemas.microsoft.com/office/powerpoint/2010/main" val="3841197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0C08CE-0B91-1D9C-446A-C49588820EA8}"/>
              </a:ext>
            </a:extLst>
          </p:cNvPr>
          <p:cNvSpPr txBox="1">
            <a:spLocks/>
          </p:cNvSpPr>
          <p:nvPr/>
        </p:nvSpPr>
        <p:spPr>
          <a:xfrm>
            <a:off x="954196" y="1079852"/>
            <a:ext cx="7543800" cy="680804"/>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ca-ES" sz="3400" b="1" dirty="0">
                <a:latin typeface="Arial" panose="020B0604020202020204" pitchFamily="34" charset="0"/>
                <a:cs typeface="Arial" panose="020B0604020202020204" pitchFamily="34" charset="0"/>
              </a:rPr>
              <a:t>3. </a:t>
            </a:r>
            <a:r>
              <a:rPr lang="ca-ES" sz="3400" b="1" dirty="0" err="1">
                <a:latin typeface="Arial" panose="020B0604020202020204" pitchFamily="34" charset="0"/>
                <a:cs typeface="Arial" panose="020B0604020202020204" pitchFamily="34" charset="0"/>
              </a:rPr>
              <a:t>Técnicas</a:t>
            </a:r>
            <a:r>
              <a:rPr lang="ca-ES" sz="3400" b="1" dirty="0">
                <a:latin typeface="Arial" panose="020B0604020202020204" pitchFamily="34" charset="0"/>
                <a:cs typeface="Arial" panose="020B0604020202020204" pitchFamily="34" charset="0"/>
              </a:rPr>
              <a:t> de </a:t>
            </a:r>
            <a:r>
              <a:rPr lang="ca-ES" sz="3400" b="1" dirty="0" err="1">
                <a:latin typeface="Arial" panose="020B0604020202020204" pitchFamily="34" charset="0"/>
                <a:cs typeface="Arial" panose="020B0604020202020204" pitchFamily="34" charset="0"/>
              </a:rPr>
              <a:t>relajación</a:t>
            </a:r>
            <a:endParaRPr lang="es-ES" sz="3400" b="1" dirty="0">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1C1FBD11-7BA5-E103-6317-7B0845256D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4554" y="204503"/>
            <a:ext cx="1151374" cy="1151374"/>
          </a:xfrm>
          <a:prstGeom prst="rect">
            <a:avLst/>
          </a:prstGeom>
        </p:spPr>
      </p:pic>
      <p:sp>
        <p:nvSpPr>
          <p:cNvPr id="5" name="CuadroTexto 4">
            <a:extLst>
              <a:ext uri="{FF2B5EF4-FFF2-40B4-BE49-F238E27FC236}">
                <a16:creationId xmlns:a16="http://schemas.microsoft.com/office/drawing/2014/main" id="{FF0ACE4A-76AB-7097-D869-7ED8CBD23D8E}"/>
              </a:ext>
            </a:extLst>
          </p:cNvPr>
          <p:cNvSpPr txBox="1"/>
          <p:nvPr/>
        </p:nvSpPr>
        <p:spPr>
          <a:xfrm>
            <a:off x="2272748" y="2166850"/>
            <a:ext cx="7646505" cy="1561005"/>
          </a:xfrm>
          <a:prstGeom prst="rect">
            <a:avLst/>
          </a:prstGeom>
          <a:noFill/>
        </p:spPr>
        <p:txBody>
          <a:bodyPr wrap="square">
            <a:spAutoFit/>
          </a:bodyPr>
          <a:lstStyle/>
          <a:p>
            <a:pPr algn="just">
              <a:lnSpc>
                <a:spcPct val="107000"/>
              </a:lnSpc>
              <a:spcAft>
                <a:spcPts val="800"/>
              </a:spcAft>
            </a:pPr>
            <a:r>
              <a:rPr lang="es-ES" kern="100" dirty="0">
                <a:latin typeface="Arial" panose="020B0604020202020204" pitchFamily="34" charset="0"/>
                <a:ea typeface="Calibri" panose="020F0502020204030204" pitchFamily="34" charset="0"/>
                <a:cs typeface="Arial" panose="020B0604020202020204" pitchFamily="34" charset="0"/>
              </a:rPr>
              <a:t>Aprender y practicar técnicas de relajación, como la respiración profunda y la relajación muscular progresiva, es una estrategia efectiva para reducir la ansiedad asociada a las fobias. Estas técnicas pueden ayudar a calmar el sistema nervioso, disminuir la respuesta de lucha o huida y promover una sensación de tranquilidad y control emocional.</a:t>
            </a:r>
          </a:p>
        </p:txBody>
      </p:sp>
      <p:pic>
        <p:nvPicPr>
          <p:cNvPr id="20482" name="Picture 2" descr="Técnicas de relajación para la ansiedad">
            <a:extLst>
              <a:ext uri="{FF2B5EF4-FFF2-40B4-BE49-F238E27FC236}">
                <a16:creationId xmlns:a16="http://schemas.microsoft.com/office/drawing/2014/main" id="{0105B069-8D33-B0A7-2610-549ECC6E2F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2748" y="3852450"/>
            <a:ext cx="2657475" cy="1724025"/>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C9566146-747F-4947-7DD8-4B438E4975AF}"/>
              </a:ext>
            </a:extLst>
          </p:cNvPr>
          <p:cNvSpPr txBox="1"/>
          <p:nvPr/>
        </p:nvSpPr>
        <p:spPr>
          <a:xfrm>
            <a:off x="2272747" y="5345642"/>
            <a:ext cx="4572000" cy="230832"/>
          </a:xfrm>
          <a:prstGeom prst="rect">
            <a:avLst/>
          </a:prstGeom>
          <a:noFill/>
        </p:spPr>
        <p:txBody>
          <a:bodyPr wrap="square">
            <a:spAutoFit/>
          </a:bodyPr>
          <a:lstStyle/>
          <a:p>
            <a:r>
              <a:rPr lang="es-ES" sz="900" dirty="0"/>
              <a:t>https://psicologaespecialistamalaga.com/tecnicas-relajacion-ansiedad/</a:t>
            </a:r>
          </a:p>
        </p:txBody>
      </p:sp>
      <p:pic>
        <p:nvPicPr>
          <p:cNvPr id="20484" name="Picture 4" descr="Folleto Educativo: Técnicas de Relajación">
            <a:extLst>
              <a:ext uri="{FF2B5EF4-FFF2-40B4-BE49-F238E27FC236}">
                <a16:creationId xmlns:a16="http://schemas.microsoft.com/office/drawing/2014/main" id="{60E431FD-416A-7517-C2BC-DCCB09B250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268155"/>
            <a:ext cx="4048125" cy="1123950"/>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94411A23-D6CA-F5EC-E7D5-14C9E1445C8D}"/>
              </a:ext>
            </a:extLst>
          </p:cNvPr>
          <p:cNvSpPr txBox="1"/>
          <p:nvPr/>
        </p:nvSpPr>
        <p:spPr>
          <a:xfrm>
            <a:off x="6095999" y="5392106"/>
            <a:ext cx="4572000" cy="200055"/>
          </a:xfrm>
          <a:prstGeom prst="rect">
            <a:avLst/>
          </a:prstGeom>
          <a:noFill/>
        </p:spPr>
        <p:txBody>
          <a:bodyPr wrap="square">
            <a:spAutoFit/>
          </a:bodyPr>
          <a:lstStyle/>
          <a:p>
            <a:r>
              <a:rPr lang="es-ES" sz="700" dirty="0"/>
              <a:t>https://sa1s3.patientpop.com/assets/docs/107031.pdf</a:t>
            </a:r>
          </a:p>
        </p:txBody>
      </p:sp>
      <p:cxnSp>
        <p:nvCxnSpPr>
          <p:cNvPr id="6" name="Conector recto 5">
            <a:extLst>
              <a:ext uri="{FF2B5EF4-FFF2-40B4-BE49-F238E27FC236}">
                <a16:creationId xmlns:a16="http://schemas.microsoft.com/office/drawing/2014/main" id="{C47E514B-EF06-B7B5-D21B-35636319E8DB}"/>
              </a:ext>
            </a:extLst>
          </p:cNvPr>
          <p:cNvCxnSpPr/>
          <p:nvPr/>
        </p:nvCxnSpPr>
        <p:spPr>
          <a:xfrm>
            <a:off x="1056443" y="1696279"/>
            <a:ext cx="9481351" cy="0"/>
          </a:xfrm>
          <a:prstGeom prst="line">
            <a:avLst/>
          </a:prstGeom>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1555819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FE6160-0CF4-AC1F-FE98-79B8B93D2345}"/>
              </a:ext>
            </a:extLst>
          </p:cNvPr>
          <p:cNvSpPr>
            <a:spLocks noGrp="1"/>
          </p:cNvSpPr>
          <p:nvPr>
            <p:ph type="title"/>
          </p:nvPr>
        </p:nvSpPr>
        <p:spPr/>
        <p:txBody>
          <a:bodyPr/>
          <a:lstStyle/>
          <a:p>
            <a:r>
              <a:rPr lang="ca-ES" b="1" dirty="0"/>
              <a:t>La </a:t>
            </a:r>
            <a:r>
              <a:rPr lang="ca-ES" b="1" dirty="0" err="1"/>
              <a:t>relajación</a:t>
            </a:r>
            <a:r>
              <a:rPr lang="ca-ES" b="1" dirty="0"/>
              <a:t> profunda</a:t>
            </a:r>
            <a:endParaRPr lang="es-ES" b="1" dirty="0"/>
          </a:p>
        </p:txBody>
      </p:sp>
      <p:sp>
        <p:nvSpPr>
          <p:cNvPr id="3" name="Marcador de contenido 2">
            <a:extLst>
              <a:ext uri="{FF2B5EF4-FFF2-40B4-BE49-F238E27FC236}">
                <a16:creationId xmlns:a16="http://schemas.microsoft.com/office/drawing/2014/main" id="{F8818743-E49A-D50D-2E89-887204DCA9A4}"/>
              </a:ext>
            </a:extLst>
          </p:cNvPr>
          <p:cNvSpPr>
            <a:spLocks noGrp="1"/>
          </p:cNvSpPr>
          <p:nvPr>
            <p:ph idx="1"/>
          </p:nvPr>
        </p:nvSpPr>
        <p:spPr>
          <a:xfrm>
            <a:off x="2346960" y="1845734"/>
            <a:ext cx="7543801" cy="1583266"/>
          </a:xfrm>
        </p:spPr>
        <p:txBody>
          <a:bodyPr/>
          <a:lstStyle/>
          <a:p>
            <a:pPr algn="just"/>
            <a:r>
              <a:rPr lang="es-ES" sz="1800" dirty="0">
                <a:latin typeface="Calibri" panose="020F0502020204030204" pitchFamily="34" charset="0"/>
                <a:ea typeface="Calibri" panose="020F0502020204030204" pitchFamily="34" charset="0"/>
                <a:cs typeface="Times New Roman" panose="02020603050405020304" pitchFamily="18" charset="0"/>
              </a:rPr>
              <a:t>La respiración profunda es una técnica sencilla y efectiva que se puede utilizar durante situaciones temidas o ansiosas. Consiste en inhalar lenta y profundamente a través de la nariz, llenando el abdomen de aire, y luego exhalar lentamente por la boca, dejando salir el aire de manera relajada. Practicar esta técnica regularmente ayuda a disminuir la activación fisiológica y a reducir la sensación de ansiedad</a:t>
            </a:r>
            <a:endParaRPr lang="es-ES" dirty="0"/>
          </a:p>
        </p:txBody>
      </p:sp>
      <p:sp>
        <p:nvSpPr>
          <p:cNvPr id="4" name="Marcador de contenido 2">
            <a:extLst>
              <a:ext uri="{FF2B5EF4-FFF2-40B4-BE49-F238E27FC236}">
                <a16:creationId xmlns:a16="http://schemas.microsoft.com/office/drawing/2014/main" id="{DB4F924C-1891-4538-4C29-3501AA1E6991}"/>
              </a:ext>
            </a:extLst>
          </p:cNvPr>
          <p:cNvSpPr txBox="1">
            <a:spLocks/>
          </p:cNvSpPr>
          <p:nvPr/>
        </p:nvSpPr>
        <p:spPr>
          <a:xfrm>
            <a:off x="2346960" y="3654655"/>
            <a:ext cx="7543801" cy="1583266"/>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vert="horz" lIns="0" tIns="45720" rIns="0" bIns="45720" rtlCol="0">
            <a:normAutofit fontScale="8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07000"/>
              </a:lnSpc>
              <a:spcAft>
                <a:spcPts val="800"/>
              </a:spcAft>
            </a:pPr>
            <a:r>
              <a:rPr lang="es-ES" sz="1800" i="1" kern="100" dirty="0">
                <a:latin typeface="Calibri" panose="020F0502020204030204" pitchFamily="34" charset="0"/>
                <a:ea typeface="Calibri" panose="020F0502020204030204" pitchFamily="34" charset="0"/>
                <a:cs typeface="Times New Roman" panose="02020603050405020304" pitchFamily="18" charset="0"/>
              </a:rPr>
              <a:t>Supongamos que una persona tiene una fobia a hablar en público y se siente ansiosa antes de una presentación importante. Antes de enfrentar la situación, practica la respiración profunda. Inhala lentamente contando hasta cuatro, siente cómo el aire llena su abdomen, y luego exhala suavemente contando hasta seis, dejando salir el aire lentamente. Repite este proceso varias veces, enfocándose en la respiración y permitiendo que la sensación de relajación se expanda por todo el cuerpo. Esta técnica ayuda a reducir la ansiedad y proporciona una sensación de calma antes de enfrentar la situación temida.</a:t>
            </a:r>
            <a:endParaRPr lang="es-ES" sz="1800"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62AF4F58-F76E-8AC8-4178-6DFB90FF3D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9993" y="178229"/>
            <a:ext cx="1151374" cy="1151374"/>
          </a:xfrm>
          <a:prstGeom prst="rect">
            <a:avLst/>
          </a:prstGeom>
        </p:spPr>
      </p:pic>
    </p:spTree>
    <p:custDataLst>
      <p:tags r:id="rId1"/>
    </p:custDataLst>
    <p:extLst>
      <p:ext uri="{BB962C8B-B14F-4D97-AF65-F5344CB8AC3E}">
        <p14:creationId xmlns:p14="http://schemas.microsoft.com/office/powerpoint/2010/main" val="2743194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000" dirty="0">
                <a:latin typeface="Times New Roman" panose="02020603050405020304" pitchFamily="18" charset="0"/>
                <a:cs typeface="Times New Roman" panose="02020603050405020304" pitchFamily="18" charset="0"/>
              </a:rPr>
              <a:t>Índice</a:t>
            </a:r>
          </a:p>
        </p:txBody>
      </p:sp>
      <p:sp>
        <p:nvSpPr>
          <p:cNvPr id="3" name="Marcador de contenido 2"/>
          <p:cNvSpPr>
            <a:spLocks noGrp="1"/>
          </p:cNvSpPr>
          <p:nvPr>
            <p:ph idx="1"/>
          </p:nvPr>
        </p:nvSpPr>
        <p:spPr>
          <a:xfrm>
            <a:off x="2180824" y="1845734"/>
            <a:ext cx="3732297" cy="4452036"/>
          </a:xfrm>
        </p:spPr>
        <p:txBody>
          <a:bodyPr>
            <a:normAutofit/>
          </a:bodyPr>
          <a:lstStyle/>
          <a:p>
            <a:pPr algn="just">
              <a:lnSpc>
                <a:spcPct val="100000"/>
              </a:lnSpc>
            </a:pPr>
            <a:r>
              <a:rPr lang="es-ES" sz="1200" b="1" dirty="0">
                <a:latin typeface="Arial" panose="020B0604020202020204" pitchFamily="34" charset="0"/>
                <a:cs typeface="Arial" panose="020B0604020202020204" pitchFamily="34" charset="0"/>
              </a:rPr>
              <a:t>PARTE 1: TEORÍA</a:t>
            </a:r>
          </a:p>
          <a:p>
            <a:pPr algn="just">
              <a:lnSpc>
                <a:spcPct val="100000"/>
              </a:lnSpc>
            </a:pPr>
            <a:r>
              <a:rPr lang="es-ES" sz="1200" dirty="0">
                <a:latin typeface="Arial" panose="020B0604020202020204" pitchFamily="34" charset="0"/>
                <a:cs typeface="Arial" panose="020B0604020202020204" pitchFamily="34" charset="0"/>
              </a:rPr>
              <a:t>1. ¿Qué son las fobias?</a:t>
            </a:r>
          </a:p>
          <a:p>
            <a:pPr lvl="1" algn="just">
              <a:lnSpc>
                <a:spcPct val="100000"/>
              </a:lnSpc>
            </a:pPr>
            <a:r>
              <a:rPr lang="es-ES" sz="1000" dirty="0">
                <a:latin typeface="Arial" panose="020B0604020202020204" pitchFamily="34" charset="0"/>
                <a:cs typeface="Arial" panose="020B0604020202020204" pitchFamily="34" charset="0"/>
              </a:rPr>
              <a:t>- Definición y características principales</a:t>
            </a:r>
          </a:p>
          <a:p>
            <a:pPr lvl="1" algn="just">
              <a:lnSpc>
                <a:spcPct val="100000"/>
              </a:lnSpc>
            </a:pPr>
            <a:r>
              <a:rPr lang="es-ES" sz="1000" dirty="0">
                <a:latin typeface="Arial" panose="020B0604020202020204" pitchFamily="34" charset="0"/>
                <a:cs typeface="Arial" panose="020B0604020202020204" pitchFamily="34" charset="0"/>
              </a:rPr>
              <a:t>- Diferencia entre miedo y fobia</a:t>
            </a:r>
          </a:p>
          <a:p>
            <a:pPr algn="just">
              <a:lnSpc>
                <a:spcPct val="100000"/>
              </a:lnSpc>
            </a:pPr>
            <a:r>
              <a:rPr lang="es-ES" sz="1200" dirty="0">
                <a:latin typeface="Arial" panose="020B0604020202020204" pitchFamily="34" charset="0"/>
                <a:cs typeface="Arial" panose="020B0604020202020204" pitchFamily="34" charset="0"/>
              </a:rPr>
              <a:t>2. Tipos de fobias</a:t>
            </a:r>
          </a:p>
          <a:p>
            <a:pPr algn="just">
              <a:lnSpc>
                <a:spcPct val="100000"/>
              </a:lnSpc>
            </a:pPr>
            <a:r>
              <a:rPr lang="es-ES" sz="1200" dirty="0">
                <a:latin typeface="Arial" panose="020B0604020202020204" pitchFamily="34" charset="0"/>
                <a:cs typeface="Arial" panose="020B0604020202020204" pitchFamily="34" charset="0"/>
              </a:rPr>
              <a:t>3. Causas y factores de riesgo </a:t>
            </a:r>
          </a:p>
          <a:p>
            <a:pPr algn="just">
              <a:lnSpc>
                <a:spcPct val="100000"/>
              </a:lnSpc>
            </a:pPr>
            <a:r>
              <a:rPr lang="es-ES" sz="1200" dirty="0">
                <a:latin typeface="Arial" panose="020B0604020202020204" pitchFamily="34" charset="0"/>
                <a:cs typeface="Arial" panose="020B0604020202020204" pitchFamily="34" charset="0"/>
              </a:rPr>
              <a:t>4. Teorías y enfoques explicativos</a:t>
            </a:r>
          </a:p>
          <a:p>
            <a:pPr algn="just">
              <a:lnSpc>
                <a:spcPct val="100000"/>
              </a:lnSpc>
            </a:pPr>
            <a:r>
              <a:rPr lang="es-ES" sz="1200" b="1" dirty="0">
                <a:latin typeface="Arial" panose="020B0604020202020204" pitchFamily="34" charset="0"/>
                <a:cs typeface="Arial" panose="020B0604020202020204" pitchFamily="34" charset="0"/>
              </a:rPr>
              <a:t>PARTE 2: EJERCICIOS PRÁCTICOS</a:t>
            </a:r>
          </a:p>
          <a:p>
            <a:pPr algn="just">
              <a:lnSpc>
                <a:spcPct val="100000"/>
              </a:lnSpc>
            </a:pPr>
            <a:r>
              <a:rPr lang="es-ES" sz="1200" dirty="0">
                <a:latin typeface="Arial" panose="020B0604020202020204" pitchFamily="34" charset="0"/>
                <a:cs typeface="Arial" panose="020B0604020202020204" pitchFamily="34" charset="0"/>
              </a:rPr>
              <a:t>1. Identificación de fobias personales</a:t>
            </a:r>
          </a:p>
          <a:p>
            <a:pPr algn="just">
              <a:lnSpc>
                <a:spcPct val="100000"/>
              </a:lnSpc>
            </a:pPr>
            <a:r>
              <a:rPr lang="es-ES" sz="1200" dirty="0">
                <a:latin typeface="Arial" panose="020B0604020202020204" pitchFamily="34" charset="0"/>
                <a:cs typeface="Arial" panose="020B0604020202020204" pitchFamily="34" charset="0"/>
              </a:rPr>
              <a:t>2. Técnicas de exposición gradual</a:t>
            </a:r>
          </a:p>
          <a:p>
            <a:pPr algn="just">
              <a:lnSpc>
                <a:spcPct val="100000"/>
              </a:lnSpc>
            </a:pPr>
            <a:r>
              <a:rPr lang="es-ES" sz="1200" dirty="0">
                <a:latin typeface="Arial" panose="020B0604020202020204" pitchFamily="34" charset="0"/>
                <a:cs typeface="Arial" panose="020B0604020202020204" pitchFamily="34" charset="0"/>
              </a:rPr>
              <a:t>3. Técnicas de relajación</a:t>
            </a:r>
          </a:p>
          <a:p>
            <a:pPr algn="just">
              <a:lnSpc>
                <a:spcPct val="100000"/>
              </a:lnSpc>
            </a:pPr>
            <a:r>
              <a:rPr lang="es-ES" sz="1200" b="1" dirty="0">
                <a:latin typeface="Arial" panose="020B0604020202020204" pitchFamily="34" charset="0"/>
                <a:cs typeface="Arial" panose="020B0604020202020204" pitchFamily="34" charset="0"/>
              </a:rPr>
              <a:t>PARTE 3: CUESTIONARIO</a:t>
            </a:r>
          </a:p>
          <a:p>
            <a:pPr algn="ctr">
              <a:lnSpc>
                <a:spcPct val="100000"/>
              </a:lnSpc>
            </a:pPr>
            <a:endParaRPr lang="es-ES" sz="1400"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89694927-D298-98C0-C7D9-53311C8A00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9033" y="146080"/>
            <a:ext cx="1151374" cy="1151374"/>
          </a:xfrm>
          <a:prstGeom prst="rect">
            <a:avLst/>
          </a:prstGeom>
        </p:spPr>
      </p:pic>
      <p:sp>
        <p:nvSpPr>
          <p:cNvPr id="4" name="CuadroTexto 3">
            <a:extLst>
              <a:ext uri="{FF2B5EF4-FFF2-40B4-BE49-F238E27FC236}">
                <a16:creationId xmlns:a16="http://schemas.microsoft.com/office/drawing/2014/main" id="{C9B9ACD0-D81C-F806-28E5-127B5D285902}"/>
              </a:ext>
            </a:extLst>
          </p:cNvPr>
          <p:cNvSpPr txBox="1"/>
          <p:nvPr/>
        </p:nvSpPr>
        <p:spPr>
          <a:xfrm>
            <a:off x="1524001" y="6488669"/>
            <a:ext cx="9143998" cy="276999"/>
          </a:xfrm>
          <a:prstGeom prst="rect">
            <a:avLst/>
          </a:prstGeom>
          <a:noFill/>
        </p:spPr>
        <p:txBody>
          <a:bodyPr wrap="square" rtlCol="0">
            <a:spAutoFit/>
          </a:bodyPr>
          <a:lstStyle/>
          <a:p>
            <a:pPr algn="ctr"/>
            <a:r>
              <a:rPr lang="es-ES" sz="1200" dirty="0">
                <a:solidFill>
                  <a:schemeClr val="bg1"/>
                </a:solidFill>
                <a:latin typeface="Arial" panose="020B0604020202020204" pitchFamily="34" charset="0"/>
                <a:cs typeface="Arial" panose="020B0604020202020204" pitchFamily="34" charset="0"/>
              </a:rPr>
              <a:t>Centre de Psicologia Canvis, C/ Balmes, 104, principal 2na, 08028 Barcelona </a:t>
            </a:r>
            <a:endParaRPr lang="es-ES_tradnl" sz="1200" dirty="0">
              <a:solidFill>
                <a:schemeClr val="bg1"/>
              </a:solidFill>
              <a:latin typeface="Arial" panose="020B0604020202020204" pitchFamily="34" charset="0"/>
              <a:cs typeface="Arial" panose="020B0604020202020204" pitchFamily="34" charset="0"/>
            </a:endParaRPr>
          </a:p>
        </p:txBody>
      </p:sp>
      <p:pic>
        <p:nvPicPr>
          <p:cNvPr id="1026" name="Picture 2" descr="Fobia: qué es, cuáles son sus causas y cómo superarla | DoctorAkí">
            <a:extLst>
              <a:ext uri="{FF2B5EF4-FFF2-40B4-BE49-F238E27FC236}">
                <a16:creationId xmlns:a16="http://schemas.microsoft.com/office/drawing/2014/main" id="{455C8A91-627E-79EB-E9A1-800E796C82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8464" y="1877883"/>
            <a:ext cx="3732297" cy="2538091"/>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708D7B3A-7D98-08CD-CA90-803BE5BF956A}"/>
              </a:ext>
            </a:extLst>
          </p:cNvPr>
          <p:cNvSpPr txBox="1"/>
          <p:nvPr/>
        </p:nvSpPr>
        <p:spPr>
          <a:xfrm>
            <a:off x="6033538" y="4415973"/>
            <a:ext cx="6690360" cy="184666"/>
          </a:xfrm>
          <a:prstGeom prst="rect">
            <a:avLst/>
          </a:prstGeom>
          <a:noFill/>
        </p:spPr>
        <p:txBody>
          <a:bodyPr wrap="square">
            <a:spAutoFit/>
          </a:bodyPr>
          <a:lstStyle/>
          <a:p>
            <a:r>
              <a:rPr lang="es-ES" sz="600" dirty="0">
                <a:latin typeface="Arial" panose="020B0604020202020204" pitchFamily="34" charset="0"/>
                <a:cs typeface="Arial" panose="020B0604020202020204" pitchFamily="34" charset="0"/>
              </a:rPr>
              <a:t>https://www.doctoraki.com/blog/psicologia/fobia-que-es-cuales-son-sus-causas-y-como-superarla/</a:t>
            </a:r>
          </a:p>
        </p:txBody>
      </p:sp>
    </p:spTree>
    <p:custDataLst>
      <p:tags r:id="rId1"/>
    </p:custDataLst>
    <p:extLst>
      <p:ext uri="{BB962C8B-B14F-4D97-AF65-F5344CB8AC3E}">
        <p14:creationId xmlns:p14="http://schemas.microsoft.com/office/powerpoint/2010/main" val="3590702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192479-CF5A-AF50-C1FF-B153CB4BE2ED}"/>
              </a:ext>
            </a:extLst>
          </p:cNvPr>
          <p:cNvSpPr>
            <a:spLocks noGrp="1"/>
          </p:cNvSpPr>
          <p:nvPr>
            <p:ph type="title"/>
          </p:nvPr>
        </p:nvSpPr>
        <p:spPr>
          <a:xfrm>
            <a:off x="1183985" y="263527"/>
            <a:ext cx="7543800" cy="1450757"/>
          </a:xfrm>
        </p:spPr>
        <p:txBody>
          <a:bodyPr>
            <a:normAutofit/>
          </a:bodyPr>
          <a:lstStyle/>
          <a:p>
            <a:r>
              <a:rPr lang="es-ES" sz="4600" b="1" dirty="0"/>
              <a:t>Relajación muscular progresiva</a:t>
            </a:r>
          </a:p>
        </p:txBody>
      </p:sp>
      <p:sp>
        <p:nvSpPr>
          <p:cNvPr id="3" name="Marcador de contenido 2">
            <a:extLst>
              <a:ext uri="{FF2B5EF4-FFF2-40B4-BE49-F238E27FC236}">
                <a16:creationId xmlns:a16="http://schemas.microsoft.com/office/drawing/2014/main" id="{3EAC3683-29B3-8522-0C21-7C1EDA1688D5}"/>
              </a:ext>
            </a:extLst>
          </p:cNvPr>
          <p:cNvSpPr>
            <a:spLocks noGrp="1"/>
          </p:cNvSpPr>
          <p:nvPr>
            <p:ph idx="1"/>
          </p:nvPr>
        </p:nvSpPr>
        <p:spPr/>
        <p:txBody>
          <a:bodyPr>
            <a:normAutofit/>
          </a:bodyPr>
          <a:lstStyle/>
          <a:p>
            <a:pPr algn="just"/>
            <a:r>
              <a:rPr lang="es-ES" sz="1800" kern="100" dirty="0">
                <a:latin typeface="Calibri" panose="020F0502020204030204" pitchFamily="34" charset="0"/>
                <a:ea typeface="Calibri" panose="020F0502020204030204" pitchFamily="34" charset="0"/>
                <a:cs typeface="Times New Roman" panose="02020603050405020304" pitchFamily="18" charset="0"/>
              </a:rPr>
              <a:t>La relajación muscular progresiva es otra técnica de relajación que se basa en tensar y relajar los diferentes grupos musculares del cuerpo. Consiste en tensar un grupo muscular específico durante unos segundos y luego soltar la tensión, permitiendo que la relajación se extienda por esa zona del cuerpo. Esta técnica ayuda a liberar la tensión acumulada y promover una sensación general de relajación.</a:t>
            </a:r>
          </a:p>
          <a:p>
            <a:pPr algn="just"/>
            <a:endParaRPr lang="es-ES" sz="1800" kern="100" dirty="0">
              <a:latin typeface="Calibri" panose="020F0502020204030204" pitchFamily="34" charset="0"/>
              <a:ea typeface="Calibri" panose="020F0502020204030204" pitchFamily="34" charset="0"/>
              <a:cs typeface="Times New Roman" panose="02020603050405020304" pitchFamily="18" charset="0"/>
            </a:endParaRPr>
          </a:p>
          <a:p>
            <a:pPr algn="just"/>
            <a:r>
              <a:rPr lang="es-ES" sz="1600" i="1" kern="100" dirty="0">
                <a:latin typeface="Calibri" panose="020F0502020204030204" pitchFamily="34" charset="0"/>
                <a:ea typeface="Calibri" panose="020F0502020204030204" pitchFamily="34" charset="0"/>
                <a:cs typeface="Times New Roman" panose="02020603050405020304" pitchFamily="18" charset="0"/>
              </a:rPr>
              <a:t>Imaginemos que una persona tiene una fobia a los espacios cerrados y experimenta ansiedad al entrar en un ascensor. Antes de entrar al ascensor, practica la relajación muscular progresiva. Comienza tensando los músculos de los brazos durante unos segundos y luego los suelta, permitiendo que la sensación de relajación se propague por los brazos. Luego, repite el proceso con los músculos de las piernas, el abdomen, el cuello y los hombros. A medida que va relajando los diferentes grupos musculares, la persona experimenta una disminución de la tensión física y mental, lo que ayuda a reducir la ansiedad antes y durante el encuentro con la situación temida.</a:t>
            </a:r>
            <a:endParaRPr lang="es-ES" sz="1600" kern="100" dirty="0">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pic>
        <p:nvPicPr>
          <p:cNvPr id="4" name="Imagen 3">
            <a:extLst>
              <a:ext uri="{FF2B5EF4-FFF2-40B4-BE49-F238E27FC236}">
                <a16:creationId xmlns:a16="http://schemas.microsoft.com/office/drawing/2014/main" id="{4A752BEB-82B7-5E02-3B77-2462A113C1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9993" y="263527"/>
            <a:ext cx="1151374" cy="1151374"/>
          </a:xfrm>
          <a:prstGeom prst="rect">
            <a:avLst/>
          </a:prstGeom>
        </p:spPr>
      </p:pic>
    </p:spTree>
    <p:custDataLst>
      <p:tags r:id="rId1"/>
    </p:custDataLst>
    <p:extLst>
      <p:ext uri="{BB962C8B-B14F-4D97-AF65-F5344CB8AC3E}">
        <p14:creationId xmlns:p14="http://schemas.microsoft.com/office/powerpoint/2010/main" val="2186556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528A21C-357D-3A7F-A214-6F51A886B03A}"/>
              </a:ext>
            </a:extLst>
          </p:cNvPr>
          <p:cNvSpPr txBox="1"/>
          <p:nvPr/>
        </p:nvSpPr>
        <p:spPr>
          <a:xfrm>
            <a:off x="2199862" y="2094026"/>
            <a:ext cx="7792277" cy="2529923"/>
          </a:xfrm>
          <a:prstGeom prst="rect">
            <a:avLst/>
          </a:prstGeom>
          <a:noFill/>
        </p:spPr>
        <p:txBody>
          <a:bodyPr wrap="square">
            <a:spAutoFit/>
          </a:bodyPr>
          <a:lstStyle/>
          <a:p>
            <a:pPr marL="91440" indent="-91440" algn="just">
              <a:lnSpc>
                <a:spcPct val="90000"/>
              </a:lnSpc>
              <a:spcBef>
                <a:spcPts val="1200"/>
              </a:spcBef>
              <a:spcAft>
                <a:spcPts val="200"/>
              </a:spcAft>
              <a:buClr>
                <a:schemeClr val="accent1"/>
              </a:buClr>
              <a:buSzPct val="100000"/>
              <a:buFont typeface="Calibri" panose="020F0502020204030204" pitchFamily="34" charset="0"/>
              <a:buChar char=" "/>
            </a:pPr>
            <a:r>
              <a:rPr lang="es-ES" sz="2200" kern="100" dirty="0">
                <a:solidFill>
                  <a:schemeClr val="tx1">
                    <a:lumMod val="75000"/>
                    <a:lumOff val="25000"/>
                  </a:schemeClr>
                </a:solidFill>
                <a:latin typeface="Calibri" panose="020F0502020204030204" pitchFamily="34" charset="0"/>
                <a:cs typeface="Times New Roman" panose="02020603050405020304" pitchFamily="18" charset="0"/>
              </a:rPr>
              <a:t>El aprendizaje y la práctica regular de técnicas de relajación proporcionan a las personas herramientas efectivas para manejar la ansiedad y el malestar asociados a las fobias. Estas técnicas se pueden utilizar como complemento a otros enfoques terapéuticos y son especialmente útiles durante la exposición gradual a los estímulos temidos. Es importante destacar que la práctica constante y la guía de un profesional pueden mejorar la efectividad de estas técnicas.</a:t>
            </a:r>
          </a:p>
        </p:txBody>
      </p:sp>
      <p:pic>
        <p:nvPicPr>
          <p:cNvPr id="4" name="Imagen 3">
            <a:extLst>
              <a:ext uri="{FF2B5EF4-FFF2-40B4-BE49-F238E27FC236}">
                <a16:creationId xmlns:a16="http://schemas.microsoft.com/office/drawing/2014/main" id="{4ACB6A4E-E794-0F60-7051-1E7F25EDD3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2849" y="234859"/>
            <a:ext cx="1151374" cy="1151374"/>
          </a:xfrm>
          <a:prstGeom prst="rect">
            <a:avLst/>
          </a:prstGeom>
        </p:spPr>
      </p:pic>
    </p:spTree>
    <p:custDataLst>
      <p:tags r:id="rId1"/>
    </p:custDataLst>
    <p:extLst>
      <p:ext uri="{BB962C8B-B14F-4D97-AF65-F5344CB8AC3E}">
        <p14:creationId xmlns:p14="http://schemas.microsoft.com/office/powerpoint/2010/main" val="2160222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C1F34C-8642-2C75-09BB-2E0D0EA75744}"/>
              </a:ext>
            </a:extLst>
          </p:cNvPr>
          <p:cNvSpPr>
            <a:spLocks noGrp="1"/>
          </p:cNvSpPr>
          <p:nvPr>
            <p:ph type="title"/>
          </p:nvPr>
        </p:nvSpPr>
        <p:spPr>
          <a:xfrm>
            <a:off x="2452978" y="2079928"/>
            <a:ext cx="7585234" cy="822960"/>
          </a:xfrm>
        </p:spPr>
        <p:txBody>
          <a:bodyPr/>
          <a:lstStyle/>
          <a:p>
            <a:pPr algn="ctr"/>
            <a:r>
              <a:rPr lang="ca-ES" b="1" dirty="0">
                <a:solidFill>
                  <a:schemeClr val="tx1"/>
                </a:solidFill>
              </a:rPr>
              <a:t>PARTE 3: CUESTIONARIO TIPO TEST</a:t>
            </a:r>
            <a:endParaRPr lang="es-ES" b="1" dirty="0">
              <a:solidFill>
                <a:schemeClr val="tx1"/>
              </a:solidFill>
            </a:endParaRPr>
          </a:p>
        </p:txBody>
      </p:sp>
      <p:pic>
        <p:nvPicPr>
          <p:cNvPr id="5" name="Imagen 4">
            <a:extLst>
              <a:ext uri="{FF2B5EF4-FFF2-40B4-BE49-F238E27FC236}">
                <a16:creationId xmlns:a16="http://schemas.microsoft.com/office/drawing/2014/main" id="{8015EBF1-5BB1-4701-FF18-266CB56019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136" y="225982"/>
            <a:ext cx="1151374" cy="1151374"/>
          </a:xfrm>
          <a:prstGeom prst="rect">
            <a:avLst/>
          </a:prstGeom>
        </p:spPr>
      </p:pic>
    </p:spTree>
    <p:custDataLst>
      <p:tags r:id="rId1"/>
    </p:custDataLst>
    <p:extLst>
      <p:ext uri="{BB962C8B-B14F-4D97-AF65-F5344CB8AC3E}">
        <p14:creationId xmlns:p14="http://schemas.microsoft.com/office/powerpoint/2010/main" val="3495775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0B7D42A-0660-370D-1E0C-0B2DE18AC20B}"/>
              </a:ext>
            </a:extLst>
          </p:cNvPr>
          <p:cNvSpPr txBox="1"/>
          <p:nvPr/>
        </p:nvSpPr>
        <p:spPr>
          <a:xfrm>
            <a:off x="1850706" y="1440116"/>
            <a:ext cx="3684104" cy="4935325"/>
          </a:xfrm>
          <a:prstGeom prst="rect">
            <a:avLst/>
          </a:prstGeom>
          <a:noFill/>
        </p:spPr>
        <p:txBody>
          <a:bodyPr wrap="square">
            <a:spAutoFit/>
          </a:bodyPr>
          <a:lstStyle/>
          <a:p>
            <a:pPr algn="just">
              <a:lnSpc>
                <a:spcPct val="107000"/>
              </a:lnSpc>
              <a:spcAft>
                <a:spcPts val="800"/>
              </a:spcAft>
              <a:tabLst>
                <a:tab pos="457200" algn="l"/>
              </a:tabLst>
            </a:pPr>
            <a:r>
              <a:rPr lang="es-ES" sz="1200" b="1" kern="100" dirty="0">
                <a:latin typeface="Calibri" panose="020F0502020204030204" pitchFamily="34" charset="0"/>
                <a:ea typeface="Calibri" panose="020F0502020204030204" pitchFamily="34" charset="0"/>
                <a:cs typeface="Times New Roman" panose="02020603050405020304" pitchFamily="18" charset="0"/>
              </a:rPr>
              <a:t>1. ¿Qué es una fobia? </a:t>
            </a:r>
          </a:p>
          <a:p>
            <a:pPr algn="just">
              <a:lnSpc>
                <a:spcPct val="107000"/>
              </a:lnSpc>
              <a:spcAft>
                <a:spcPts val="800"/>
              </a:spcAft>
            </a:pPr>
            <a:r>
              <a:rPr lang="es-ES" sz="1200" kern="100" dirty="0">
                <a:latin typeface="Calibri" panose="020F0502020204030204" pitchFamily="34" charset="0"/>
                <a:ea typeface="Calibri" panose="020F0502020204030204" pitchFamily="34" charset="0"/>
                <a:cs typeface="Times New Roman" panose="02020603050405020304" pitchFamily="18" charset="0"/>
              </a:rPr>
              <a:t>a) Un miedo intenso y persistente hacia objetos o situaciones específicas. </a:t>
            </a:r>
          </a:p>
          <a:p>
            <a:pPr algn="just">
              <a:lnSpc>
                <a:spcPct val="107000"/>
              </a:lnSpc>
              <a:spcAft>
                <a:spcPts val="800"/>
              </a:spcAft>
            </a:pPr>
            <a:r>
              <a:rPr lang="es-ES" sz="1200" kern="100" dirty="0">
                <a:latin typeface="Calibri" panose="020F0502020204030204" pitchFamily="34" charset="0"/>
                <a:ea typeface="Calibri" panose="020F0502020204030204" pitchFamily="34" charset="0"/>
                <a:cs typeface="Times New Roman" panose="02020603050405020304" pitchFamily="18" charset="0"/>
              </a:rPr>
              <a:t>b) Un trastorno de personalidad caracterizado por la timidez extrema. </a:t>
            </a:r>
          </a:p>
          <a:p>
            <a:pPr algn="just">
              <a:lnSpc>
                <a:spcPct val="107000"/>
              </a:lnSpc>
              <a:spcAft>
                <a:spcPts val="800"/>
              </a:spcAft>
            </a:pPr>
            <a:r>
              <a:rPr lang="es-ES" sz="1200" kern="100" dirty="0">
                <a:latin typeface="Calibri" panose="020F0502020204030204" pitchFamily="34" charset="0"/>
                <a:ea typeface="Calibri" panose="020F0502020204030204" pitchFamily="34" charset="0"/>
                <a:cs typeface="Times New Roman" panose="02020603050405020304" pitchFamily="18" charset="0"/>
              </a:rPr>
              <a:t>c) Un sentimiento de ansiedad ocasional sin causa aparente. </a:t>
            </a:r>
          </a:p>
          <a:p>
            <a:pPr algn="just">
              <a:lnSpc>
                <a:spcPct val="107000"/>
              </a:lnSpc>
              <a:spcAft>
                <a:spcPts val="800"/>
              </a:spcAft>
            </a:pPr>
            <a:r>
              <a:rPr lang="es-ES" sz="1200" kern="100" dirty="0">
                <a:latin typeface="Calibri" panose="020F0502020204030204" pitchFamily="34" charset="0"/>
                <a:ea typeface="Calibri" panose="020F0502020204030204" pitchFamily="34" charset="0"/>
                <a:cs typeface="Times New Roman" panose="02020603050405020304" pitchFamily="18" charset="0"/>
              </a:rPr>
              <a:t>d) Una aversión generalizada hacia la sociedad.</a:t>
            </a:r>
          </a:p>
          <a:p>
            <a:pPr algn="just">
              <a:lnSpc>
                <a:spcPct val="107000"/>
              </a:lnSpc>
              <a:spcAft>
                <a:spcPts val="800"/>
              </a:spcAft>
            </a:pPr>
            <a:r>
              <a:rPr lang="es-ES" sz="1200" kern="1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tabLst>
                <a:tab pos="457200" algn="l"/>
              </a:tabLst>
            </a:pPr>
            <a:r>
              <a:rPr lang="es-ES" sz="1200" b="1" kern="100" dirty="0">
                <a:latin typeface="Calibri" panose="020F0502020204030204" pitchFamily="34" charset="0"/>
                <a:ea typeface="Calibri" panose="020F0502020204030204" pitchFamily="34" charset="0"/>
                <a:cs typeface="Times New Roman" panose="02020603050405020304" pitchFamily="18" charset="0"/>
              </a:rPr>
              <a:t>2. ¿Cuál de las siguientes afirmaciones describe mejor una fobia?</a:t>
            </a:r>
          </a:p>
          <a:p>
            <a:pPr algn="just">
              <a:lnSpc>
                <a:spcPct val="107000"/>
              </a:lnSpc>
              <a:spcAft>
                <a:spcPts val="800"/>
              </a:spcAft>
            </a:pPr>
            <a:r>
              <a:rPr lang="es-ES" sz="1200" kern="100" dirty="0">
                <a:latin typeface="Calibri" panose="020F0502020204030204" pitchFamily="34" charset="0"/>
                <a:ea typeface="Calibri" panose="020F0502020204030204" pitchFamily="34" charset="0"/>
                <a:cs typeface="Times New Roman" panose="02020603050405020304" pitchFamily="18" charset="0"/>
              </a:rPr>
              <a:t>a) Es un miedo exagerado y desproporcionado ante una situación o objeto específico. </a:t>
            </a:r>
          </a:p>
          <a:p>
            <a:pPr algn="just">
              <a:lnSpc>
                <a:spcPct val="107000"/>
              </a:lnSpc>
              <a:spcAft>
                <a:spcPts val="800"/>
              </a:spcAft>
            </a:pPr>
            <a:r>
              <a:rPr lang="es-ES" sz="1200" kern="100" dirty="0">
                <a:latin typeface="Calibri" panose="020F0502020204030204" pitchFamily="34" charset="0"/>
                <a:ea typeface="Calibri" panose="020F0502020204030204" pitchFamily="34" charset="0"/>
                <a:cs typeface="Times New Roman" panose="02020603050405020304" pitchFamily="18" charset="0"/>
              </a:rPr>
              <a:t>b) Es una preocupación constante por situaciones sociales. </a:t>
            </a:r>
          </a:p>
          <a:p>
            <a:pPr algn="just">
              <a:lnSpc>
                <a:spcPct val="107000"/>
              </a:lnSpc>
              <a:spcAft>
                <a:spcPts val="800"/>
              </a:spcAft>
            </a:pPr>
            <a:r>
              <a:rPr lang="es-ES" sz="1200" kern="100" dirty="0">
                <a:latin typeface="Calibri" panose="020F0502020204030204" pitchFamily="34" charset="0"/>
                <a:ea typeface="Calibri" panose="020F0502020204030204" pitchFamily="34" charset="0"/>
                <a:cs typeface="Times New Roman" panose="02020603050405020304" pitchFamily="18" charset="0"/>
              </a:rPr>
              <a:t>c) Es un estado de nerviosismo generalizado sin un motivo claro. </a:t>
            </a:r>
          </a:p>
          <a:p>
            <a:pPr algn="just">
              <a:lnSpc>
                <a:spcPct val="107000"/>
              </a:lnSpc>
              <a:spcAft>
                <a:spcPts val="800"/>
              </a:spcAft>
            </a:pPr>
            <a:r>
              <a:rPr lang="es-ES" sz="1200" kern="100" dirty="0">
                <a:latin typeface="Calibri" panose="020F0502020204030204" pitchFamily="34" charset="0"/>
                <a:ea typeface="Calibri" panose="020F0502020204030204" pitchFamily="34" charset="0"/>
                <a:cs typeface="Times New Roman" panose="02020603050405020304" pitchFamily="18" charset="0"/>
              </a:rPr>
              <a:t>d) Es un temor ocasional y leve a diferentes situaciones.</a:t>
            </a:r>
          </a:p>
          <a:p>
            <a:pPr algn="just">
              <a:lnSpc>
                <a:spcPct val="107000"/>
              </a:lnSpc>
              <a:spcAft>
                <a:spcPts val="800"/>
              </a:spcAft>
            </a:pPr>
            <a:r>
              <a:rPr lang="es-ES" sz="1000" kern="1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5" name="CuadroTexto 4">
            <a:extLst>
              <a:ext uri="{FF2B5EF4-FFF2-40B4-BE49-F238E27FC236}">
                <a16:creationId xmlns:a16="http://schemas.microsoft.com/office/drawing/2014/main" id="{37BE81FD-1519-3730-8BC5-E2FC461ECFFF}"/>
              </a:ext>
            </a:extLst>
          </p:cNvPr>
          <p:cNvSpPr txBox="1"/>
          <p:nvPr/>
        </p:nvSpPr>
        <p:spPr>
          <a:xfrm>
            <a:off x="6096001" y="1440115"/>
            <a:ext cx="4041913" cy="4278992"/>
          </a:xfrm>
          <a:prstGeom prst="rect">
            <a:avLst/>
          </a:prstGeom>
          <a:noFill/>
        </p:spPr>
        <p:txBody>
          <a:bodyPr wrap="square">
            <a:spAutoFit/>
          </a:bodyPr>
          <a:lstStyle>
            <a:defPPr>
              <a:defRPr lang="es-ES"/>
            </a:defPPr>
            <a:lvl1pPr marL="342900" lvl="0" indent="-342900" algn="just">
              <a:lnSpc>
                <a:spcPct val="107000"/>
              </a:lnSpc>
              <a:spcAft>
                <a:spcPts val="800"/>
              </a:spcAft>
              <a:buFont typeface="+mj-lt"/>
              <a:buAutoNum type="arabicPeriod"/>
              <a:tabLst>
                <a:tab pos="457200" algn="l"/>
              </a:tabLst>
              <a:defRPr sz="1000" kern="100">
                <a:effectLst/>
                <a:latin typeface="Calibri" panose="020F0502020204030204" pitchFamily="34" charset="0"/>
                <a:ea typeface="Calibri" panose="020F0502020204030204" pitchFamily="34" charset="0"/>
                <a:cs typeface="Times New Roman" panose="02020603050405020304" pitchFamily="18" charset="0"/>
              </a:defRPr>
            </a:lvl1pPr>
          </a:lstStyle>
          <a:p>
            <a:pPr marL="0" indent="0">
              <a:buNone/>
            </a:pPr>
            <a:r>
              <a:rPr lang="es-ES" sz="1200" b="1" dirty="0"/>
              <a:t>3. ¿Cuáles son las características principales de una fobia? </a:t>
            </a:r>
          </a:p>
          <a:p>
            <a:pPr marL="0" indent="0">
              <a:buNone/>
            </a:pPr>
            <a:r>
              <a:rPr lang="es-ES" sz="1200" dirty="0"/>
              <a:t>a) Miedo intenso, evitación y malestar significativo. </a:t>
            </a:r>
          </a:p>
          <a:p>
            <a:pPr marL="0" indent="0">
              <a:buNone/>
            </a:pPr>
            <a:r>
              <a:rPr lang="es-ES" sz="1200" dirty="0"/>
              <a:t>b) Preocupación excesiva y agitación constante. </a:t>
            </a:r>
          </a:p>
          <a:p>
            <a:pPr marL="0" indent="0">
              <a:buNone/>
            </a:pPr>
            <a:r>
              <a:rPr lang="es-ES" sz="1200" dirty="0"/>
              <a:t>c) Timidez extrema y dificultades en las relaciones sociales. </a:t>
            </a:r>
          </a:p>
          <a:p>
            <a:pPr marL="0" indent="0">
              <a:buNone/>
            </a:pPr>
            <a:r>
              <a:rPr lang="es-ES" sz="1200" dirty="0"/>
              <a:t>d) Pensamientos negativos recurrentes y obsesiones.</a:t>
            </a:r>
          </a:p>
          <a:p>
            <a:pPr marL="0" indent="0">
              <a:buNone/>
            </a:pPr>
            <a:r>
              <a:rPr lang="es-ES" sz="1200" dirty="0"/>
              <a:t> </a:t>
            </a:r>
          </a:p>
          <a:p>
            <a:pPr marL="0" indent="0">
              <a:buNone/>
            </a:pPr>
            <a:endParaRPr lang="es-ES" sz="1200" dirty="0"/>
          </a:p>
          <a:p>
            <a:pPr marL="0" indent="0">
              <a:buNone/>
            </a:pPr>
            <a:endParaRPr lang="es-ES" sz="1200" dirty="0"/>
          </a:p>
          <a:p>
            <a:pPr marL="0" indent="0">
              <a:buNone/>
            </a:pPr>
            <a:r>
              <a:rPr lang="es-ES" sz="1200" b="1" dirty="0"/>
              <a:t>4. ¿Cuál de las siguientes afirmaciones es verdadera sobre las fobias? </a:t>
            </a:r>
          </a:p>
          <a:p>
            <a:pPr marL="0" indent="0">
              <a:buNone/>
            </a:pPr>
            <a:r>
              <a:rPr lang="es-ES" sz="1200" dirty="0"/>
              <a:t>a) Pueden interferir significativamente con la vida cotidiana de una persona.</a:t>
            </a:r>
          </a:p>
          <a:p>
            <a:pPr marL="0" indent="0">
              <a:buNone/>
            </a:pPr>
            <a:r>
              <a:rPr lang="es-ES" sz="1200" dirty="0"/>
              <a:t>b) Son solo miedos temporales y sin importancia. </a:t>
            </a:r>
          </a:p>
          <a:p>
            <a:pPr marL="0" indent="0">
              <a:buNone/>
            </a:pPr>
            <a:r>
              <a:rPr lang="es-ES" sz="1200" dirty="0"/>
              <a:t>c) Se desarrollan únicamente en la edad adulta. </a:t>
            </a:r>
          </a:p>
          <a:p>
            <a:pPr marL="0" indent="0">
              <a:buNone/>
            </a:pPr>
            <a:r>
              <a:rPr lang="es-ES" sz="1200" dirty="0"/>
              <a:t>d) Son exclusivamente causadas por traumas infantiles.</a:t>
            </a:r>
          </a:p>
        </p:txBody>
      </p:sp>
      <p:pic>
        <p:nvPicPr>
          <p:cNvPr id="6" name="Imagen 5">
            <a:extLst>
              <a:ext uri="{FF2B5EF4-FFF2-40B4-BE49-F238E27FC236}">
                <a16:creationId xmlns:a16="http://schemas.microsoft.com/office/drawing/2014/main" id="{584AC712-7AE4-C809-2383-0CEE485E89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7237" y="194975"/>
            <a:ext cx="1151374" cy="1151374"/>
          </a:xfrm>
          <a:prstGeom prst="rect">
            <a:avLst/>
          </a:prstGeom>
        </p:spPr>
      </p:pic>
    </p:spTree>
    <p:custDataLst>
      <p:tags r:id="rId1"/>
    </p:custDataLst>
    <p:extLst>
      <p:ext uri="{BB962C8B-B14F-4D97-AF65-F5344CB8AC3E}">
        <p14:creationId xmlns:p14="http://schemas.microsoft.com/office/powerpoint/2010/main" val="37927750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0DC94C7-7968-8942-BC34-BB79BD1F29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3871" y="177219"/>
            <a:ext cx="1151374" cy="1151374"/>
          </a:xfrm>
          <a:prstGeom prst="rect">
            <a:avLst/>
          </a:prstGeom>
        </p:spPr>
      </p:pic>
      <p:sp>
        <p:nvSpPr>
          <p:cNvPr id="6" name="CuadroTexto 5">
            <a:extLst>
              <a:ext uri="{FF2B5EF4-FFF2-40B4-BE49-F238E27FC236}">
                <a16:creationId xmlns:a16="http://schemas.microsoft.com/office/drawing/2014/main" id="{E207437D-21E6-2049-8861-C9E106C8406A}"/>
              </a:ext>
            </a:extLst>
          </p:cNvPr>
          <p:cNvSpPr txBox="1"/>
          <p:nvPr/>
        </p:nvSpPr>
        <p:spPr>
          <a:xfrm>
            <a:off x="2105069" y="1440115"/>
            <a:ext cx="3684104" cy="4278992"/>
          </a:xfrm>
          <a:prstGeom prst="rect">
            <a:avLst/>
          </a:prstGeom>
          <a:noFill/>
        </p:spPr>
        <p:txBody>
          <a:bodyPr wrap="square">
            <a:spAutoFit/>
          </a:bodyPr>
          <a:lstStyle>
            <a:defPPr>
              <a:defRPr lang="es-ES"/>
            </a:defPPr>
            <a:lvl1pPr lvl="0" algn="just">
              <a:lnSpc>
                <a:spcPct val="107000"/>
              </a:lnSpc>
              <a:spcAft>
                <a:spcPts val="800"/>
              </a:spcAft>
              <a:tabLst>
                <a:tab pos="457200" algn="l"/>
              </a:tabLst>
              <a:defRPr sz="1200" b="1" kern="100">
                <a:effectLst/>
                <a:latin typeface="Calibri" panose="020F0502020204030204" pitchFamily="34" charset="0"/>
                <a:ea typeface="Calibri" panose="020F0502020204030204" pitchFamily="34" charset="0"/>
                <a:cs typeface="Times New Roman" panose="02020603050405020304" pitchFamily="18" charset="0"/>
              </a:defRPr>
            </a:lvl1pPr>
          </a:lstStyle>
          <a:p>
            <a:r>
              <a:rPr lang="es-ES" dirty="0"/>
              <a:t>5. ¿Cuál es el enfoque principal en el tratamiento de las fobias? </a:t>
            </a:r>
          </a:p>
          <a:p>
            <a:r>
              <a:rPr lang="es-ES" b="0" dirty="0"/>
              <a:t>a) Terapia cognitivo-conductual. </a:t>
            </a:r>
          </a:p>
          <a:p>
            <a:r>
              <a:rPr lang="es-ES" b="0" dirty="0"/>
              <a:t>b) Terapia de pareja. </a:t>
            </a:r>
          </a:p>
          <a:p>
            <a:r>
              <a:rPr lang="es-ES" b="0" dirty="0"/>
              <a:t>c) Terapia psicoanalítica. </a:t>
            </a:r>
          </a:p>
          <a:p>
            <a:r>
              <a:rPr lang="es-ES" b="0" dirty="0"/>
              <a:t>d) Terapia farmacológica</a:t>
            </a:r>
          </a:p>
          <a:p>
            <a:endParaRPr lang="es-ES" b="0" dirty="0"/>
          </a:p>
          <a:p>
            <a:endParaRPr lang="es-ES" dirty="0"/>
          </a:p>
          <a:p>
            <a:r>
              <a:rPr lang="es-ES" dirty="0"/>
              <a:t>6. ¿Cuál de las siguientes fobias es el miedo a los espacios abiertos? </a:t>
            </a:r>
          </a:p>
          <a:p>
            <a:r>
              <a:rPr lang="es-ES" b="0" dirty="0"/>
              <a:t>a) Claustrofobia. </a:t>
            </a:r>
          </a:p>
          <a:p>
            <a:r>
              <a:rPr lang="es-ES" b="0" dirty="0"/>
              <a:t>b) Agorafobia. </a:t>
            </a:r>
          </a:p>
          <a:p>
            <a:r>
              <a:rPr lang="es-ES" b="0" dirty="0"/>
              <a:t>c) Aracnofobia. </a:t>
            </a:r>
          </a:p>
          <a:p>
            <a:r>
              <a:rPr lang="es-ES" b="0" dirty="0"/>
              <a:t>d) Acrofobia.</a:t>
            </a:r>
          </a:p>
          <a:p>
            <a:r>
              <a:rPr lang="es-ES" dirty="0"/>
              <a:t> </a:t>
            </a:r>
          </a:p>
        </p:txBody>
      </p:sp>
      <p:sp>
        <p:nvSpPr>
          <p:cNvPr id="7" name="CuadroTexto 6">
            <a:extLst>
              <a:ext uri="{FF2B5EF4-FFF2-40B4-BE49-F238E27FC236}">
                <a16:creationId xmlns:a16="http://schemas.microsoft.com/office/drawing/2014/main" id="{EDF1A228-E6A5-E5CA-A690-DC5E86B875DD}"/>
              </a:ext>
            </a:extLst>
          </p:cNvPr>
          <p:cNvSpPr txBox="1"/>
          <p:nvPr/>
        </p:nvSpPr>
        <p:spPr>
          <a:xfrm>
            <a:off x="6402828" y="1440115"/>
            <a:ext cx="3684104" cy="4789324"/>
          </a:xfrm>
          <a:prstGeom prst="rect">
            <a:avLst/>
          </a:prstGeom>
          <a:noFill/>
        </p:spPr>
        <p:txBody>
          <a:bodyPr wrap="square">
            <a:spAutoFit/>
          </a:bodyPr>
          <a:lstStyle>
            <a:defPPr>
              <a:defRPr lang="es-ES"/>
            </a:defPPr>
            <a:lvl1pPr lvl="0" algn="just">
              <a:lnSpc>
                <a:spcPct val="107000"/>
              </a:lnSpc>
              <a:spcAft>
                <a:spcPts val="800"/>
              </a:spcAft>
              <a:tabLst>
                <a:tab pos="457200" algn="l"/>
              </a:tabLst>
              <a:defRPr sz="1200" b="1" kern="100">
                <a:effectLst/>
                <a:latin typeface="Calibri" panose="020F0502020204030204" pitchFamily="34" charset="0"/>
                <a:ea typeface="Calibri" panose="020F0502020204030204" pitchFamily="34" charset="0"/>
                <a:cs typeface="Times New Roman" panose="02020603050405020304" pitchFamily="18" charset="0"/>
              </a:defRPr>
            </a:lvl1pPr>
          </a:lstStyle>
          <a:p>
            <a:r>
              <a:rPr lang="es-ES" sz="1100" dirty="0"/>
              <a:t>7. ¿Cuál es la principal diferencia entre el miedo y la fobia? </a:t>
            </a:r>
          </a:p>
          <a:p>
            <a:r>
              <a:rPr lang="es-ES" sz="1100" b="0" dirty="0"/>
              <a:t>a) El miedo es una emoción normal, mientras que la fobia es un trastorno de ansiedad. </a:t>
            </a:r>
          </a:p>
          <a:p>
            <a:r>
              <a:rPr lang="es-ES" sz="1100" b="0" dirty="0"/>
              <a:t>b) El miedo es irracional, mientras que la fobia es una respuesta adaptativa. </a:t>
            </a:r>
          </a:p>
          <a:p>
            <a:r>
              <a:rPr lang="es-ES" sz="1100" b="0" dirty="0"/>
              <a:t>c) El miedo es una respuesta natural, mientras que la fobia es aprendida. </a:t>
            </a:r>
          </a:p>
          <a:p>
            <a:r>
              <a:rPr lang="es-ES" sz="1100" b="0" dirty="0"/>
              <a:t>d) El miedo es transitorio, mientras que la fobia es crónica.</a:t>
            </a:r>
          </a:p>
          <a:p>
            <a:r>
              <a:rPr lang="es-ES" sz="1100" dirty="0"/>
              <a:t> </a:t>
            </a:r>
          </a:p>
          <a:p>
            <a:r>
              <a:rPr lang="es-ES" sz="1100" dirty="0"/>
              <a:t>8. ¿Cuál de las siguientes afirmaciones describe mejor una fobia específica? </a:t>
            </a:r>
          </a:p>
          <a:p>
            <a:r>
              <a:rPr lang="es-ES" sz="1100" b="0" dirty="0"/>
              <a:t>a) Es un miedo intenso y persistente a situaciones sociales. </a:t>
            </a:r>
          </a:p>
          <a:p>
            <a:r>
              <a:rPr lang="es-ES" sz="1100" b="0" dirty="0"/>
              <a:t>b) Es un temor exagerado a espacios abiertos y públicos. </a:t>
            </a:r>
          </a:p>
          <a:p>
            <a:r>
              <a:rPr lang="es-ES" sz="1100" b="0" dirty="0"/>
              <a:t>c) Es un miedo intenso y desproporcionado hacia un objeto o situación específica. </a:t>
            </a:r>
          </a:p>
          <a:p>
            <a:r>
              <a:rPr lang="es-ES" sz="1100" b="0" dirty="0"/>
              <a:t>d) Es un miedo extremo a hablar en público o ser el centro de atención.</a:t>
            </a:r>
          </a:p>
          <a:p>
            <a:r>
              <a:rPr lang="es-ES" dirty="0"/>
              <a:t> </a:t>
            </a:r>
          </a:p>
          <a:p>
            <a:r>
              <a:rPr lang="es-ES" dirty="0"/>
              <a:t> </a:t>
            </a:r>
          </a:p>
        </p:txBody>
      </p:sp>
    </p:spTree>
    <p:custDataLst>
      <p:tags r:id="rId1"/>
    </p:custDataLst>
    <p:extLst>
      <p:ext uri="{BB962C8B-B14F-4D97-AF65-F5344CB8AC3E}">
        <p14:creationId xmlns:p14="http://schemas.microsoft.com/office/powerpoint/2010/main" val="27037686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62E2E84-6D24-4378-CC9D-FB4987EF9B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8359" y="186097"/>
            <a:ext cx="1151374" cy="1151374"/>
          </a:xfrm>
          <a:prstGeom prst="rect">
            <a:avLst/>
          </a:prstGeom>
        </p:spPr>
      </p:pic>
      <p:sp>
        <p:nvSpPr>
          <p:cNvPr id="4" name="CuadroTexto 3">
            <a:extLst>
              <a:ext uri="{FF2B5EF4-FFF2-40B4-BE49-F238E27FC236}">
                <a16:creationId xmlns:a16="http://schemas.microsoft.com/office/drawing/2014/main" id="{202FD096-6E0F-AC48-7450-FDDEC55C59FF}"/>
              </a:ext>
            </a:extLst>
          </p:cNvPr>
          <p:cNvSpPr txBox="1"/>
          <p:nvPr/>
        </p:nvSpPr>
        <p:spPr>
          <a:xfrm>
            <a:off x="2047461" y="1469038"/>
            <a:ext cx="3505200" cy="4469044"/>
          </a:xfrm>
          <a:prstGeom prst="rect">
            <a:avLst/>
          </a:prstGeom>
          <a:noFill/>
        </p:spPr>
        <p:txBody>
          <a:bodyPr wrap="square">
            <a:spAutoFit/>
          </a:bodyPr>
          <a:lstStyle>
            <a:defPPr>
              <a:defRPr lang="es-ES"/>
            </a:defPPr>
            <a:lvl1pPr lvl="0" algn="just">
              <a:lnSpc>
                <a:spcPct val="107000"/>
              </a:lnSpc>
              <a:spcAft>
                <a:spcPts val="800"/>
              </a:spcAft>
              <a:tabLst>
                <a:tab pos="457200" algn="l"/>
              </a:tabLst>
              <a:defRPr sz="1200" b="1" kern="100">
                <a:effectLst/>
                <a:latin typeface="Calibri" panose="020F0502020204030204" pitchFamily="34" charset="0"/>
                <a:ea typeface="Calibri" panose="020F0502020204030204" pitchFamily="34" charset="0"/>
                <a:cs typeface="Times New Roman" panose="02020603050405020304" pitchFamily="18" charset="0"/>
              </a:defRPr>
            </a:lvl1pPr>
          </a:lstStyle>
          <a:p>
            <a:r>
              <a:rPr lang="es-ES" dirty="0"/>
              <a:t>9. ¿Cuál de las siguientes afirmaciones describe mejor la fobia social? </a:t>
            </a:r>
          </a:p>
          <a:p>
            <a:r>
              <a:rPr lang="es-ES" b="0" dirty="0"/>
              <a:t>a) Es un miedo excesivo a los animales. </a:t>
            </a:r>
          </a:p>
          <a:p>
            <a:r>
              <a:rPr lang="es-ES" b="0" dirty="0"/>
              <a:t>b) Es un miedo irracional a los lugares cerrados. </a:t>
            </a:r>
          </a:p>
          <a:p>
            <a:r>
              <a:rPr lang="es-ES" b="0" dirty="0"/>
              <a:t>c) Es un temor extremo a las interacciones sociales y el juicio de los demás. </a:t>
            </a:r>
          </a:p>
          <a:p>
            <a:r>
              <a:rPr lang="es-ES" b="0" dirty="0"/>
              <a:t>d) Es un miedo intenso y persistente a los viajes en avión.</a:t>
            </a:r>
          </a:p>
          <a:p>
            <a:r>
              <a:rPr lang="es-ES" dirty="0"/>
              <a:t> </a:t>
            </a:r>
          </a:p>
          <a:p>
            <a:r>
              <a:rPr lang="es-ES" dirty="0"/>
              <a:t>10. ¿Cuál de las siguientes afirmaciones describe mejor la agorafobia? </a:t>
            </a:r>
          </a:p>
          <a:p>
            <a:r>
              <a:rPr lang="es-ES" b="0" dirty="0"/>
              <a:t>a) Es un miedo extremo a los espacios confinados. </a:t>
            </a:r>
          </a:p>
          <a:p>
            <a:r>
              <a:rPr lang="es-ES" b="0" dirty="0"/>
              <a:t>b) Es un temor desproporcionado a las arañas. </a:t>
            </a:r>
          </a:p>
          <a:p>
            <a:r>
              <a:rPr lang="es-ES" b="0" dirty="0"/>
              <a:t>c) Es un miedo intenso a estar en lugares donde escapar puede ser difícil o embarazoso. </a:t>
            </a:r>
          </a:p>
          <a:p>
            <a:r>
              <a:rPr lang="es-ES" b="0" dirty="0"/>
              <a:t>d) Es un miedo excesivo a los objetos o situaciones específicas.</a:t>
            </a:r>
          </a:p>
        </p:txBody>
      </p:sp>
      <p:sp>
        <p:nvSpPr>
          <p:cNvPr id="6" name="CuadroTexto 5">
            <a:extLst>
              <a:ext uri="{FF2B5EF4-FFF2-40B4-BE49-F238E27FC236}">
                <a16:creationId xmlns:a16="http://schemas.microsoft.com/office/drawing/2014/main" id="{4AC38B2C-29F8-F7C3-E6DF-01299101837B}"/>
              </a:ext>
            </a:extLst>
          </p:cNvPr>
          <p:cNvSpPr txBox="1"/>
          <p:nvPr/>
        </p:nvSpPr>
        <p:spPr>
          <a:xfrm>
            <a:off x="6096001" y="1469038"/>
            <a:ext cx="3763617" cy="3978782"/>
          </a:xfrm>
          <a:prstGeom prst="rect">
            <a:avLst/>
          </a:prstGeom>
          <a:noFill/>
        </p:spPr>
        <p:txBody>
          <a:bodyPr wrap="square">
            <a:spAutoFit/>
          </a:bodyPr>
          <a:lstStyle>
            <a:defPPr>
              <a:defRPr lang="es-ES"/>
            </a:defPPr>
            <a:lvl1pPr lvl="0" algn="just">
              <a:lnSpc>
                <a:spcPct val="107000"/>
              </a:lnSpc>
              <a:spcAft>
                <a:spcPts val="800"/>
              </a:spcAft>
              <a:tabLst>
                <a:tab pos="457200" algn="l"/>
              </a:tabLst>
              <a:defRPr sz="1200" b="1" kern="100">
                <a:effectLst/>
                <a:latin typeface="Calibri" panose="020F0502020204030204" pitchFamily="34" charset="0"/>
                <a:ea typeface="Calibri" panose="020F0502020204030204" pitchFamily="34" charset="0"/>
                <a:cs typeface="Times New Roman" panose="02020603050405020304" pitchFamily="18" charset="0"/>
              </a:defRPr>
            </a:lvl1pPr>
          </a:lstStyle>
          <a:p>
            <a:r>
              <a:rPr lang="es-ES" dirty="0"/>
              <a:t>11. ¿Cuál de los siguientes escenarios es más representativo de una fobia específica? </a:t>
            </a:r>
          </a:p>
          <a:p>
            <a:r>
              <a:rPr lang="es-ES" b="0" dirty="0"/>
              <a:t>a) Sentirse incómodo al hablar en público. </a:t>
            </a:r>
          </a:p>
          <a:p>
            <a:r>
              <a:rPr lang="es-ES" b="0" dirty="0"/>
              <a:t>b) Evitar el contacto visual en situaciones sociales. </a:t>
            </a:r>
          </a:p>
          <a:p>
            <a:r>
              <a:rPr lang="es-ES" b="0" dirty="0"/>
              <a:t>c) Experimentar pánico al ver una serpiente. </a:t>
            </a:r>
          </a:p>
          <a:p>
            <a:r>
              <a:rPr lang="es-ES" b="0" dirty="0"/>
              <a:t>d) Sentir ansiedad al estar en lugares concurridos.</a:t>
            </a:r>
          </a:p>
          <a:p>
            <a:r>
              <a:rPr lang="es-ES" dirty="0"/>
              <a:t> </a:t>
            </a:r>
          </a:p>
          <a:p>
            <a:endParaRPr lang="es-ES" dirty="0"/>
          </a:p>
          <a:p>
            <a:r>
              <a:rPr lang="es-ES" dirty="0"/>
              <a:t>12. ¿Cuál de los siguientes tipos de fobia se caracteriza por el miedo a situaciones sociales? </a:t>
            </a:r>
          </a:p>
          <a:p>
            <a:r>
              <a:rPr lang="es-ES" b="0" dirty="0"/>
              <a:t>a) Fobia específica. </a:t>
            </a:r>
          </a:p>
          <a:p>
            <a:r>
              <a:rPr lang="es-ES" b="0" dirty="0"/>
              <a:t>b) Fobia social. </a:t>
            </a:r>
          </a:p>
          <a:p>
            <a:r>
              <a:rPr lang="es-ES" b="0" dirty="0"/>
              <a:t>c) Agorafobia. </a:t>
            </a:r>
          </a:p>
          <a:p>
            <a:r>
              <a:rPr lang="es-ES" b="0" dirty="0"/>
              <a:t>d) Claustrofobia.</a:t>
            </a:r>
          </a:p>
        </p:txBody>
      </p:sp>
    </p:spTree>
    <p:custDataLst>
      <p:tags r:id="rId1"/>
    </p:custDataLst>
    <p:extLst>
      <p:ext uri="{BB962C8B-B14F-4D97-AF65-F5344CB8AC3E}">
        <p14:creationId xmlns:p14="http://schemas.microsoft.com/office/powerpoint/2010/main" val="37671140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A838EB-5C94-6322-36F5-F26373DE2A59}"/>
              </a:ext>
            </a:extLst>
          </p:cNvPr>
          <p:cNvSpPr>
            <a:spLocks noGrp="1"/>
          </p:cNvSpPr>
          <p:nvPr>
            <p:ph type="title"/>
          </p:nvPr>
        </p:nvSpPr>
        <p:spPr/>
        <p:txBody>
          <a:bodyPr/>
          <a:lstStyle/>
          <a:p>
            <a:r>
              <a:rPr lang="ca-ES" dirty="0"/>
              <a:t>SOLUCIONES</a:t>
            </a:r>
            <a:endParaRPr lang="es-ES" dirty="0"/>
          </a:p>
        </p:txBody>
      </p:sp>
      <p:sp>
        <p:nvSpPr>
          <p:cNvPr id="3" name="Marcador de contenido 2">
            <a:extLst>
              <a:ext uri="{FF2B5EF4-FFF2-40B4-BE49-F238E27FC236}">
                <a16:creationId xmlns:a16="http://schemas.microsoft.com/office/drawing/2014/main" id="{675A9200-996B-3B1D-65F2-78C0339BE14D}"/>
              </a:ext>
            </a:extLst>
          </p:cNvPr>
          <p:cNvSpPr>
            <a:spLocks noGrp="1"/>
          </p:cNvSpPr>
          <p:nvPr>
            <p:ph sz="half" idx="1"/>
          </p:nvPr>
        </p:nvSpPr>
        <p:spPr>
          <a:xfrm>
            <a:off x="2346960" y="1845734"/>
            <a:ext cx="1097280" cy="2885292"/>
          </a:xfrm>
        </p:spPr>
        <p:txBody>
          <a:bodyPr/>
          <a:lstStyle/>
          <a:p>
            <a:r>
              <a:rPr lang="ca-ES" dirty="0"/>
              <a:t>1) A</a:t>
            </a:r>
          </a:p>
          <a:p>
            <a:r>
              <a:rPr lang="ca-ES" dirty="0"/>
              <a:t>2) A</a:t>
            </a:r>
          </a:p>
          <a:p>
            <a:r>
              <a:rPr lang="ca-ES" dirty="0"/>
              <a:t>3) A</a:t>
            </a:r>
          </a:p>
          <a:p>
            <a:r>
              <a:rPr lang="ca-ES" dirty="0"/>
              <a:t>4) A</a:t>
            </a:r>
          </a:p>
          <a:p>
            <a:r>
              <a:rPr lang="ca-ES" dirty="0"/>
              <a:t>5) A</a:t>
            </a:r>
          </a:p>
          <a:p>
            <a:r>
              <a:rPr lang="ca-ES" dirty="0"/>
              <a:t>6) B</a:t>
            </a:r>
            <a:endParaRPr lang="es-ES" dirty="0"/>
          </a:p>
        </p:txBody>
      </p:sp>
      <p:sp>
        <p:nvSpPr>
          <p:cNvPr id="5" name="Marcador de contenido 2">
            <a:extLst>
              <a:ext uri="{FF2B5EF4-FFF2-40B4-BE49-F238E27FC236}">
                <a16:creationId xmlns:a16="http://schemas.microsoft.com/office/drawing/2014/main" id="{EC5C08D2-114E-6E17-0A6A-BE99A760E5B6}"/>
              </a:ext>
            </a:extLst>
          </p:cNvPr>
          <p:cNvSpPr txBox="1">
            <a:spLocks/>
          </p:cNvSpPr>
          <p:nvPr/>
        </p:nvSpPr>
        <p:spPr>
          <a:xfrm>
            <a:off x="3718560" y="1845734"/>
            <a:ext cx="1097280" cy="288529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ca-ES" dirty="0"/>
              <a:t>7) C</a:t>
            </a:r>
          </a:p>
          <a:p>
            <a:r>
              <a:rPr lang="ca-ES" dirty="0"/>
              <a:t>8) C</a:t>
            </a:r>
          </a:p>
          <a:p>
            <a:r>
              <a:rPr lang="ca-ES" dirty="0"/>
              <a:t>9) C</a:t>
            </a:r>
          </a:p>
          <a:p>
            <a:r>
              <a:rPr lang="ca-ES" dirty="0"/>
              <a:t>10) C</a:t>
            </a:r>
          </a:p>
          <a:p>
            <a:r>
              <a:rPr lang="ca-ES" dirty="0"/>
              <a:t>11) C</a:t>
            </a:r>
          </a:p>
          <a:p>
            <a:r>
              <a:rPr lang="ca-ES" dirty="0"/>
              <a:t>12) B</a:t>
            </a:r>
            <a:endParaRPr lang="es-ES" dirty="0"/>
          </a:p>
        </p:txBody>
      </p:sp>
      <p:pic>
        <p:nvPicPr>
          <p:cNvPr id="6" name="Imagen 5">
            <a:extLst>
              <a:ext uri="{FF2B5EF4-FFF2-40B4-BE49-F238E27FC236}">
                <a16:creationId xmlns:a16="http://schemas.microsoft.com/office/drawing/2014/main" id="{A89853AE-3972-545D-D60F-EE5240FDC9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9993" y="139293"/>
            <a:ext cx="1151374" cy="1151374"/>
          </a:xfrm>
          <a:prstGeom prst="rect">
            <a:avLst/>
          </a:prstGeom>
        </p:spPr>
      </p:pic>
      <p:pic>
        <p:nvPicPr>
          <p:cNvPr id="22530" name="Picture 2" descr="Solución para resolver problemas haciendo preguntas y respuestas  descubriendo ideas resolviendo dificultades comerciales | Vector Premium">
            <a:extLst>
              <a:ext uri="{FF2B5EF4-FFF2-40B4-BE49-F238E27FC236}">
                <a16:creationId xmlns:a16="http://schemas.microsoft.com/office/drawing/2014/main" id="{F195C5B2-33F8-9A93-43BF-50A1017115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2660" y="1884670"/>
            <a:ext cx="4857835" cy="3235970"/>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6743208A-D825-6712-E99A-E3EE44AC451E}"/>
              </a:ext>
            </a:extLst>
          </p:cNvPr>
          <p:cNvSpPr txBox="1"/>
          <p:nvPr/>
        </p:nvSpPr>
        <p:spPr>
          <a:xfrm>
            <a:off x="6096000" y="4870146"/>
            <a:ext cx="4572000" cy="276999"/>
          </a:xfrm>
          <a:prstGeom prst="rect">
            <a:avLst/>
          </a:prstGeom>
          <a:noFill/>
        </p:spPr>
        <p:txBody>
          <a:bodyPr wrap="square">
            <a:spAutoFit/>
          </a:bodyPr>
          <a:lstStyle/>
          <a:p>
            <a:r>
              <a:rPr lang="es-ES" sz="600" dirty="0"/>
              <a:t>https://www.freepik.es/vector-premium/solucion-resolver-problemas-haciendo-preguntas-respuestas-descubriendo-ideas-resolviendo-dificultades-comerciales_35002820.htm</a:t>
            </a:r>
          </a:p>
        </p:txBody>
      </p:sp>
    </p:spTree>
    <p:custDataLst>
      <p:tags r:id="rId1"/>
    </p:custDataLst>
    <p:extLst>
      <p:ext uri="{BB962C8B-B14F-4D97-AF65-F5344CB8AC3E}">
        <p14:creationId xmlns:p14="http://schemas.microsoft.com/office/powerpoint/2010/main" val="28176810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B46432DC-A42D-75F5-EB56-004E40D659CD}"/>
              </a:ext>
            </a:extLst>
          </p:cNvPr>
          <p:cNvSpPr txBox="1"/>
          <p:nvPr/>
        </p:nvSpPr>
        <p:spPr>
          <a:xfrm>
            <a:off x="1524001" y="6488669"/>
            <a:ext cx="9143998" cy="276999"/>
          </a:xfrm>
          <a:prstGeom prst="rect">
            <a:avLst/>
          </a:prstGeom>
          <a:noFill/>
        </p:spPr>
        <p:txBody>
          <a:bodyPr wrap="square" rtlCol="0">
            <a:spAutoFit/>
          </a:bodyPr>
          <a:lstStyle/>
          <a:p>
            <a:pPr algn="ctr"/>
            <a:r>
              <a:rPr lang="es-ES" sz="1200" dirty="0">
                <a:solidFill>
                  <a:schemeClr val="bg1"/>
                </a:solidFill>
                <a:latin typeface="Arial" panose="020B0604020202020204" pitchFamily="34" charset="0"/>
                <a:cs typeface="Arial" panose="020B0604020202020204" pitchFamily="34" charset="0"/>
              </a:rPr>
              <a:t>Centre de Psicologia Canvis, C/ Balmes, 104, principal 2na, 08028 Barcelona </a:t>
            </a:r>
            <a:endParaRPr lang="es-ES_tradnl" sz="1200" dirty="0">
              <a:solidFill>
                <a:schemeClr val="bg1"/>
              </a:solidFill>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6E56CB53-E0C6-B6F1-6312-08C6A23CFC38}"/>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GlowDiffused trans="23000"/>
                    </a14:imgEffect>
                  </a14:imgLayer>
                </a14:imgProps>
              </a:ext>
              <a:ext uri="{28A0092B-C50C-407E-A947-70E740481C1C}">
                <a14:useLocalDpi xmlns:a14="http://schemas.microsoft.com/office/drawing/2010/main" val="0"/>
              </a:ext>
            </a:extLst>
          </a:blip>
          <a:srcRect t="12472" b="20789"/>
          <a:stretch/>
        </p:blipFill>
        <p:spPr>
          <a:xfrm>
            <a:off x="0" y="1"/>
            <a:ext cx="12192000" cy="6321287"/>
          </a:xfrm>
          <a:prstGeom prst="rect">
            <a:avLst/>
          </a:prstGeom>
        </p:spPr>
      </p:pic>
      <p:pic>
        <p:nvPicPr>
          <p:cNvPr id="10" name="Imagen 9">
            <a:extLst>
              <a:ext uri="{FF2B5EF4-FFF2-40B4-BE49-F238E27FC236}">
                <a16:creationId xmlns:a16="http://schemas.microsoft.com/office/drawing/2014/main" id="{DE9EBCC1-AF89-A0BB-3F21-392CE74AE0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67999" y="252615"/>
            <a:ext cx="1151374" cy="1151374"/>
          </a:xfrm>
          <a:prstGeom prst="rect">
            <a:avLst/>
          </a:prstGeom>
        </p:spPr>
      </p:pic>
      <p:sp>
        <p:nvSpPr>
          <p:cNvPr id="11" name="CuadroTexto 10">
            <a:extLst>
              <a:ext uri="{FF2B5EF4-FFF2-40B4-BE49-F238E27FC236}">
                <a16:creationId xmlns:a16="http://schemas.microsoft.com/office/drawing/2014/main" id="{23FE65BE-A20E-7578-814B-7B2F96A12623}"/>
              </a:ext>
            </a:extLst>
          </p:cNvPr>
          <p:cNvSpPr txBox="1"/>
          <p:nvPr/>
        </p:nvSpPr>
        <p:spPr>
          <a:xfrm>
            <a:off x="1971151" y="2593704"/>
            <a:ext cx="8249697" cy="1938992"/>
          </a:xfrm>
          <a:prstGeom prst="rect">
            <a:avLst/>
          </a:prstGeom>
          <a:noFill/>
        </p:spPr>
        <p:txBody>
          <a:bodyPr wrap="square">
            <a:spAutoFit/>
          </a:bodyPr>
          <a:lstStyle/>
          <a:p>
            <a:pPr algn="ctr"/>
            <a:r>
              <a:rPr lang="es-ES" sz="6000" dirty="0">
                <a:latin typeface="Times New Roman" panose="02020603050405020304" pitchFamily="18" charset="0"/>
                <a:cs typeface="Times New Roman" panose="02020603050405020304" pitchFamily="18" charset="0"/>
              </a:rPr>
              <a:t>Muchas gracias por vuestro interés </a:t>
            </a:r>
            <a:endParaRPr lang="es-ES_tradnl" sz="60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541207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85AEB9-210B-CD21-88F0-02F3878BE7BA}"/>
              </a:ext>
            </a:extLst>
          </p:cNvPr>
          <p:cNvSpPr>
            <a:spLocks noGrp="1"/>
          </p:cNvSpPr>
          <p:nvPr>
            <p:ph type="title"/>
          </p:nvPr>
        </p:nvSpPr>
        <p:spPr>
          <a:xfrm>
            <a:off x="2413221" y="2265459"/>
            <a:ext cx="7585234" cy="822960"/>
          </a:xfrm>
        </p:spPr>
        <p:txBody>
          <a:bodyPr/>
          <a:lstStyle/>
          <a:p>
            <a:pPr algn="ctr"/>
            <a:r>
              <a:rPr lang="ca-ES" b="1" dirty="0">
                <a:solidFill>
                  <a:schemeClr val="tx1"/>
                </a:solidFill>
              </a:rPr>
              <a:t>PARTE 1: TEORÍA</a:t>
            </a:r>
            <a:endParaRPr lang="es-ES" b="1" dirty="0">
              <a:solidFill>
                <a:schemeClr val="tx1"/>
              </a:solidFill>
            </a:endParaRPr>
          </a:p>
        </p:txBody>
      </p:sp>
      <p:pic>
        <p:nvPicPr>
          <p:cNvPr id="5" name="Imagen 4">
            <a:extLst>
              <a:ext uri="{FF2B5EF4-FFF2-40B4-BE49-F238E27FC236}">
                <a16:creationId xmlns:a16="http://schemas.microsoft.com/office/drawing/2014/main" id="{694C7636-12E3-62E7-67E9-34A849578E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2445" y="217105"/>
            <a:ext cx="1151374" cy="1151374"/>
          </a:xfrm>
          <a:prstGeom prst="rect">
            <a:avLst/>
          </a:prstGeom>
        </p:spPr>
      </p:pic>
    </p:spTree>
    <p:custDataLst>
      <p:tags r:id="rId1"/>
    </p:custDataLst>
    <p:extLst>
      <p:ext uri="{BB962C8B-B14F-4D97-AF65-F5344CB8AC3E}">
        <p14:creationId xmlns:p14="http://schemas.microsoft.com/office/powerpoint/2010/main" val="248776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ca-ES" sz="4000" dirty="0">
                <a:latin typeface="Arial" panose="020B0604020202020204" pitchFamily="34" charset="0"/>
                <a:cs typeface="Arial" panose="020B0604020202020204" pitchFamily="34" charset="0"/>
              </a:rPr>
              <a:t>¿QUÉ SON LAS FOBIAS?</a:t>
            </a:r>
            <a:endParaRPr lang="es-ES" sz="4000" dirty="0">
              <a:latin typeface="Arial" panose="020B0604020202020204" pitchFamily="34" charset="0"/>
              <a:cs typeface="Arial" panose="020B0604020202020204" pitchFamily="34" charset="0"/>
            </a:endParaRPr>
          </a:p>
        </p:txBody>
      </p:sp>
      <p:sp>
        <p:nvSpPr>
          <p:cNvPr id="4" name="Marcador de contenido 2">
            <a:extLst>
              <a:ext uri="{FF2B5EF4-FFF2-40B4-BE49-F238E27FC236}">
                <a16:creationId xmlns:a16="http://schemas.microsoft.com/office/drawing/2014/main" id="{8E218FF9-F093-225E-5A93-7ADF6C91A20E}"/>
              </a:ext>
            </a:extLst>
          </p:cNvPr>
          <p:cNvSpPr>
            <a:spLocks noGrp="1"/>
          </p:cNvSpPr>
          <p:nvPr>
            <p:ph idx="1"/>
          </p:nvPr>
        </p:nvSpPr>
        <p:spPr>
          <a:xfrm>
            <a:off x="2180823" y="1845734"/>
            <a:ext cx="7972022" cy="4452036"/>
          </a:xfrm>
        </p:spPr>
        <p:txBody>
          <a:bodyPr>
            <a:normAutofit fontScale="85000" lnSpcReduction="10000"/>
          </a:bodyPr>
          <a:lstStyle/>
          <a:p>
            <a:pPr algn="just">
              <a:lnSpc>
                <a:spcPct val="150000"/>
              </a:lnSpc>
            </a:pPr>
            <a:r>
              <a:rPr lang="es-ES" sz="1400" b="1" dirty="0">
                <a:latin typeface="Arial" panose="020B0604020202020204" pitchFamily="34" charset="0"/>
                <a:cs typeface="Arial" panose="020B0604020202020204" pitchFamily="34" charset="0"/>
              </a:rPr>
              <a:t>DEFINICIÓN Y CARACTERÍSTICAS PRINCIPALES:</a:t>
            </a:r>
          </a:p>
          <a:p>
            <a:pPr algn="just">
              <a:lnSpc>
                <a:spcPct val="150000"/>
              </a:lnSpc>
            </a:pPr>
            <a:r>
              <a:rPr lang="es-ES" sz="1400" dirty="0">
                <a:solidFill>
                  <a:srgbClr val="374151"/>
                </a:solidFill>
                <a:latin typeface="Söhne"/>
              </a:rPr>
              <a:t>Las fobias se definen como trastornos de ansiedad en los que se experimenta un miedo intenso y duradero hacia algo en particular, ya sea un objeto, situación o actividad. Estas fobias se caracterizan por una reacción irracional y exagerada ante estímulos que la mayoría de las personas no considerarían peligrosos o amenazantes. La presencia de una fobia puede causar una considerable ansiedad y malestar, llegando a interferir de manera significativa en la vida diaria de aquellos que la padecen.</a:t>
            </a:r>
          </a:p>
          <a:p>
            <a:pPr algn="just">
              <a:lnSpc>
                <a:spcPct val="150000"/>
              </a:lnSpc>
            </a:pPr>
            <a:r>
              <a:rPr lang="es-ES" sz="1400" dirty="0">
                <a:solidFill>
                  <a:srgbClr val="374151"/>
                </a:solidFill>
                <a:latin typeface="Söhne"/>
                <a:cs typeface="Arial" panose="020B0604020202020204" pitchFamily="34" charset="0"/>
              </a:rPr>
              <a:t>Las características principales son:</a:t>
            </a:r>
          </a:p>
          <a:p>
            <a:pPr marL="342900" indent="-342900" algn="just">
              <a:lnSpc>
                <a:spcPct val="107000"/>
              </a:lnSpc>
              <a:spcAft>
                <a:spcPts val="800"/>
              </a:spcAft>
              <a:buSzPts val="1000"/>
              <a:buFont typeface="Symbol" panose="05050102010706020507" pitchFamily="18" charset="2"/>
              <a:buChar char=""/>
              <a:tabLst>
                <a:tab pos="457200" algn="l"/>
              </a:tabLst>
            </a:pPr>
            <a:r>
              <a:rPr lang="es-ES" sz="1400" b="1" kern="100" dirty="0">
                <a:latin typeface="Calibri" panose="020F0502020204030204" pitchFamily="34" charset="0"/>
                <a:ea typeface="Calibri" panose="020F0502020204030204" pitchFamily="34" charset="0"/>
                <a:cs typeface="Times New Roman" panose="02020603050405020304" pitchFamily="18" charset="0"/>
              </a:rPr>
              <a:t>Miedo irracional</a:t>
            </a:r>
            <a:r>
              <a:rPr lang="es-ES" sz="1400" kern="100" dirty="0">
                <a:latin typeface="Calibri" panose="020F0502020204030204" pitchFamily="34" charset="0"/>
                <a:ea typeface="Calibri" panose="020F0502020204030204" pitchFamily="34" charset="0"/>
                <a:cs typeface="Times New Roman" panose="02020603050405020304" pitchFamily="18" charset="0"/>
              </a:rPr>
              <a:t>: Las fobias se caracterizan por un miedo desproporcionado hacia un objeto o situación específica, que puede ser una respuesta exagerada a la amenaza percibida.</a:t>
            </a:r>
          </a:p>
          <a:p>
            <a:pPr marL="342900" indent="-342900" algn="just">
              <a:lnSpc>
                <a:spcPct val="107000"/>
              </a:lnSpc>
              <a:spcAft>
                <a:spcPts val="800"/>
              </a:spcAft>
              <a:buSzPts val="1000"/>
              <a:buFont typeface="Symbol" panose="05050102010706020507" pitchFamily="18" charset="2"/>
              <a:buChar char=""/>
              <a:tabLst>
                <a:tab pos="457200" algn="l"/>
              </a:tabLst>
            </a:pPr>
            <a:r>
              <a:rPr lang="es-ES" sz="1400" kern="100" dirty="0">
                <a:latin typeface="Calibri" panose="020F0502020204030204" pitchFamily="34" charset="0"/>
                <a:ea typeface="Calibri" panose="020F0502020204030204" pitchFamily="34" charset="0"/>
                <a:cs typeface="Times New Roman" panose="02020603050405020304" pitchFamily="18" charset="0"/>
              </a:rPr>
              <a:t>Respuesta evitativa: Las personas con fobias suelen evitar activamente el objeto o situación temida, o bien lo enfrentan con una gran angustia y malestar.</a:t>
            </a:r>
          </a:p>
          <a:p>
            <a:pPr marL="342900" indent="-342900" algn="just">
              <a:lnSpc>
                <a:spcPct val="107000"/>
              </a:lnSpc>
              <a:spcAft>
                <a:spcPts val="800"/>
              </a:spcAft>
              <a:buSzPts val="1000"/>
              <a:buFont typeface="Symbol" panose="05050102010706020507" pitchFamily="18" charset="2"/>
              <a:buChar char=""/>
              <a:tabLst>
                <a:tab pos="457200" algn="l"/>
              </a:tabLst>
            </a:pPr>
            <a:r>
              <a:rPr lang="es-ES" sz="1400" b="1" kern="100" dirty="0">
                <a:latin typeface="Calibri" panose="020F0502020204030204" pitchFamily="34" charset="0"/>
                <a:ea typeface="Calibri" panose="020F0502020204030204" pitchFamily="34" charset="0"/>
                <a:cs typeface="Times New Roman" panose="02020603050405020304" pitchFamily="18" charset="0"/>
              </a:rPr>
              <a:t>Impacto en la vida diaria</a:t>
            </a:r>
            <a:r>
              <a:rPr lang="es-ES" sz="1400" kern="100" dirty="0">
                <a:latin typeface="Calibri" panose="020F0502020204030204" pitchFamily="34" charset="0"/>
                <a:ea typeface="Calibri" panose="020F0502020204030204" pitchFamily="34" charset="0"/>
                <a:cs typeface="Times New Roman" panose="02020603050405020304" pitchFamily="18" charset="0"/>
              </a:rPr>
              <a:t>: Las fobias pueden tener un impacto significativo en la vida cotidiana, limitando las actividades y generando malestar emocional.</a:t>
            </a:r>
          </a:p>
          <a:p>
            <a:pPr marL="342900" indent="-342900" algn="just">
              <a:lnSpc>
                <a:spcPct val="107000"/>
              </a:lnSpc>
              <a:spcAft>
                <a:spcPts val="800"/>
              </a:spcAft>
              <a:buSzPts val="1000"/>
              <a:buFont typeface="Symbol" panose="05050102010706020507" pitchFamily="18" charset="2"/>
              <a:buChar char=""/>
              <a:tabLst>
                <a:tab pos="457200" algn="l"/>
              </a:tabLst>
            </a:pPr>
            <a:r>
              <a:rPr lang="es-ES" sz="1400" b="1" kern="100" dirty="0">
                <a:latin typeface="Calibri" panose="020F0502020204030204" pitchFamily="34" charset="0"/>
                <a:ea typeface="Calibri" panose="020F0502020204030204" pitchFamily="34" charset="0"/>
                <a:cs typeface="Times New Roman" panose="02020603050405020304" pitchFamily="18" charset="0"/>
              </a:rPr>
              <a:t>Reconocimiento de irracionalidad</a:t>
            </a:r>
            <a:r>
              <a:rPr lang="es-ES" sz="1400" kern="100" dirty="0">
                <a:latin typeface="Calibri" panose="020F0502020204030204" pitchFamily="34" charset="0"/>
                <a:ea typeface="Calibri" panose="020F0502020204030204" pitchFamily="34" charset="0"/>
                <a:cs typeface="Times New Roman" panose="02020603050405020304" pitchFamily="18" charset="0"/>
              </a:rPr>
              <a:t>: A menudo, las personas con fobias son conscientes de que su miedo es irracional, pero no pueden controlarlo.</a:t>
            </a:r>
          </a:p>
          <a:p>
            <a:pPr algn="just">
              <a:lnSpc>
                <a:spcPct val="150000"/>
              </a:lnSpc>
            </a:pPr>
            <a:endParaRPr lang="es-ES" sz="140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69238682-8B69-463F-0D84-83F8A0998596}"/>
              </a:ext>
            </a:extLst>
          </p:cNvPr>
          <p:cNvSpPr txBox="1"/>
          <p:nvPr/>
        </p:nvSpPr>
        <p:spPr>
          <a:xfrm>
            <a:off x="1524001" y="6488669"/>
            <a:ext cx="9143998" cy="276999"/>
          </a:xfrm>
          <a:prstGeom prst="rect">
            <a:avLst/>
          </a:prstGeom>
          <a:noFill/>
        </p:spPr>
        <p:txBody>
          <a:bodyPr wrap="square" rtlCol="0">
            <a:spAutoFit/>
          </a:bodyPr>
          <a:lstStyle/>
          <a:p>
            <a:pPr algn="ctr"/>
            <a:r>
              <a:rPr lang="es-ES" sz="1200" dirty="0">
                <a:solidFill>
                  <a:schemeClr val="bg1"/>
                </a:solidFill>
                <a:latin typeface="Arial" panose="020B0604020202020204" pitchFamily="34" charset="0"/>
                <a:cs typeface="Arial" panose="020B0604020202020204" pitchFamily="34" charset="0"/>
              </a:rPr>
              <a:t>Centre de Psicologia Canvis, C/ Balmes, 104, principal 2na, 08028 Barcelona </a:t>
            </a:r>
            <a:endParaRPr lang="es-ES_tradnl" sz="1200" dirty="0">
              <a:solidFill>
                <a:schemeClr val="bg1"/>
              </a:solidFill>
              <a:latin typeface="Arial" panose="020B0604020202020204" pitchFamily="34" charset="0"/>
              <a:cs typeface="Arial" panose="020B0604020202020204" pitchFamily="34" charset="0"/>
            </a:endParaRPr>
          </a:p>
        </p:txBody>
      </p:sp>
      <p:pic>
        <p:nvPicPr>
          <p:cNvPr id="12" name="Imagen 11">
            <a:extLst>
              <a:ext uri="{FF2B5EF4-FFF2-40B4-BE49-F238E27FC236}">
                <a16:creationId xmlns:a16="http://schemas.microsoft.com/office/drawing/2014/main" id="{D61CE9B4-8770-023C-FA07-B21122394A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2647" y="178229"/>
            <a:ext cx="1151374" cy="1151374"/>
          </a:xfrm>
          <a:prstGeom prst="rect">
            <a:avLst/>
          </a:prstGeom>
        </p:spPr>
      </p:pic>
    </p:spTree>
    <p:custDataLst>
      <p:tags r:id="rId1"/>
    </p:custDataLst>
    <p:extLst>
      <p:ext uri="{BB962C8B-B14F-4D97-AF65-F5344CB8AC3E}">
        <p14:creationId xmlns:p14="http://schemas.microsoft.com/office/powerpoint/2010/main" val="792352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59AA7790-678C-6A9D-4616-8A056226509F}"/>
              </a:ext>
            </a:extLst>
          </p:cNvPr>
          <p:cNvSpPr txBox="1"/>
          <p:nvPr/>
        </p:nvSpPr>
        <p:spPr>
          <a:xfrm>
            <a:off x="1524001" y="6488669"/>
            <a:ext cx="9143998" cy="276999"/>
          </a:xfrm>
          <a:prstGeom prst="rect">
            <a:avLst/>
          </a:prstGeom>
          <a:noFill/>
        </p:spPr>
        <p:txBody>
          <a:bodyPr wrap="square" rtlCol="0">
            <a:spAutoFit/>
          </a:bodyPr>
          <a:lstStyle/>
          <a:p>
            <a:pPr algn="ctr"/>
            <a:r>
              <a:rPr lang="es-ES" sz="1200" dirty="0">
                <a:solidFill>
                  <a:schemeClr val="bg1"/>
                </a:solidFill>
                <a:latin typeface="Arial" panose="020B0604020202020204" pitchFamily="34" charset="0"/>
                <a:cs typeface="Arial" panose="020B0604020202020204" pitchFamily="34" charset="0"/>
              </a:rPr>
              <a:t>Centre de Psicologia Canvis, C/ Balmes, 104, principal 2na, 08028 Barcelona </a:t>
            </a:r>
            <a:endParaRPr lang="es-ES_tradnl" sz="1200" dirty="0">
              <a:solidFill>
                <a:schemeClr val="bg1"/>
              </a:solidFill>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7D8869BE-32AC-C8A5-9E4F-E366443491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0403" y="178229"/>
            <a:ext cx="1151374" cy="1151374"/>
          </a:xfrm>
          <a:prstGeom prst="rect">
            <a:avLst/>
          </a:prstGeom>
        </p:spPr>
      </p:pic>
      <p:sp>
        <p:nvSpPr>
          <p:cNvPr id="10" name="Título 9">
            <a:extLst>
              <a:ext uri="{FF2B5EF4-FFF2-40B4-BE49-F238E27FC236}">
                <a16:creationId xmlns:a16="http://schemas.microsoft.com/office/drawing/2014/main" id="{6644AB46-5331-CDC8-908E-128D8849C313}"/>
              </a:ext>
            </a:extLst>
          </p:cNvPr>
          <p:cNvSpPr>
            <a:spLocks noGrp="1"/>
          </p:cNvSpPr>
          <p:nvPr>
            <p:ph type="title"/>
          </p:nvPr>
        </p:nvSpPr>
        <p:spPr/>
        <p:txBody>
          <a:bodyPr>
            <a:normAutofit/>
          </a:bodyPr>
          <a:lstStyle/>
          <a:p>
            <a:r>
              <a:rPr lang="ca-ES" sz="1600" b="1" dirty="0">
                <a:latin typeface="Arial" panose="020B0604020202020204" pitchFamily="34" charset="0"/>
                <a:cs typeface="Arial" panose="020B0604020202020204" pitchFamily="34" charset="0"/>
              </a:rPr>
              <a:t>DIFERENCIA ENTRE MIEDO Y FOBIA</a:t>
            </a:r>
            <a:endParaRPr lang="es-ES" sz="1600" b="1" dirty="0">
              <a:latin typeface="Arial" panose="020B0604020202020204" pitchFamily="34" charset="0"/>
              <a:cs typeface="Arial" panose="020B0604020202020204" pitchFamily="34" charset="0"/>
            </a:endParaRPr>
          </a:p>
        </p:txBody>
      </p:sp>
      <p:sp>
        <p:nvSpPr>
          <p:cNvPr id="8" name="Marcador de contenido 2">
            <a:extLst>
              <a:ext uri="{FF2B5EF4-FFF2-40B4-BE49-F238E27FC236}">
                <a16:creationId xmlns:a16="http://schemas.microsoft.com/office/drawing/2014/main" id="{273324E6-F041-12B3-7AFC-BBC4A23AA824}"/>
              </a:ext>
            </a:extLst>
          </p:cNvPr>
          <p:cNvSpPr>
            <a:spLocks noGrp="1"/>
          </p:cNvSpPr>
          <p:nvPr>
            <p:ph idx="1"/>
          </p:nvPr>
        </p:nvSpPr>
        <p:spPr>
          <a:xfrm>
            <a:off x="2180823" y="1845734"/>
            <a:ext cx="7972022" cy="4452036"/>
          </a:xfrm>
        </p:spPr>
        <p:txBody>
          <a:bodyPr>
            <a:normAutofit fontScale="85000" lnSpcReduction="20000"/>
          </a:bodyPr>
          <a:lstStyle/>
          <a:p>
            <a:pPr algn="just">
              <a:lnSpc>
                <a:spcPct val="107000"/>
              </a:lnSpc>
              <a:spcAft>
                <a:spcPts val="800"/>
              </a:spcAft>
            </a:pPr>
            <a:r>
              <a:rPr lang="es-ES" sz="1800" kern="100" dirty="0">
                <a:latin typeface="Calibri" panose="020F0502020204030204" pitchFamily="34" charset="0"/>
                <a:ea typeface="Calibri" panose="020F0502020204030204" pitchFamily="34" charset="0"/>
                <a:cs typeface="Times New Roman" panose="02020603050405020304" pitchFamily="18" charset="0"/>
              </a:rPr>
              <a:t>El miedo y la fobia son respuestas emocionales relacionadas con la percepción de peligro, pero se diferencian en varios aspectos:</a:t>
            </a:r>
          </a:p>
          <a:p>
            <a:pPr marL="342900" indent="-342900" algn="just">
              <a:lnSpc>
                <a:spcPct val="107000"/>
              </a:lnSpc>
              <a:spcAft>
                <a:spcPts val="800"/>
              </a:spcAft>
              <a:buSzPts val="1000"/>
              <a:buFont typeface="Symbol" panose="05050102010706020507" pitchFamily="18" charset="2"/>
              <a:buChar char=""/>
              <a:tabLst>
                <a:tab pos="457200" algn="l"/>
              </a:tabLst>
            </a:pPr>
            <a:r>
              <a:rPr lang="es-ES" sz="1800" b="1" kern="100" dirty="0">
                <a:latin typeface="Calibri" panose="020F0502020204030204" pitchFamily="34" charset="0"/>
                <a:ea typeface="Calibri" panose="020F0502020204030204" pitchFamily="34" charset="0"/>
                <a:cs typeface="Times New Roman" panose="02020603050405020304" pitchFamily="18" charset="0"/>
              </a:rPr>
              <a:t>Intensidad y duración</a:t>
            </a:r>
            <a:r>
              <a:rPr lang="es-ES" sz="1800" kern="100" dirty="0">
                <a:latin typeface="Calibri" panose="020F0502020204030204" pitchFamily="34" charset="0"/>
                <a:ea typeface="Calibri" panose="020F0502020204030204" pitchFamily="34" charset="0"/>
                <a:cs typeface="Times New Roman" panose="02020603050405020304" pitchFamily="18" charset="0"/>
              </a:rPr>
              <a:t>: El miedo es una emoción normal y adaptativa que se experimenta ante una amenaza real y que desaparece una vez que la amenaza desaparece. En cambio, las fobias son miedos intensos y persistentes que se mantienen a pesar de que la amenaza no sea real o esté fuera de proporción.</a:t>
            </a:r>
          </a:p>
          <a:p>
            <a:pPr marL="342900" indent="-342900" algn="just">
              <a:lnSpc>
                <a:spcPct val="107000"/>
              </a:lnSpc>
              <a:spcAft>
                <a:spcPts val="800"/>
              </a:spcAft>
              <a:buSzPts val="1000"/>
              <a:buFont typeface="Symbol" panose="05050102010706020507" pitchFamily="18" charset="2"/>
              <a:buChar char=""/>
              <a:tabLst>
                <a:tab pos="457200" algn="l"/>
              </a:tabLst>
            </a:pPr>
            <a:r>
              <a:rPr lang="es-ES" sz="1800" b="1" kern="100" dirty="0">
                <a:latin typeface="Calibri" panose="020F0502020204030204" pitchFamily="34" charset="0"/>
                <a:ea typeface="Calibri" panose="020F0502020204030204" pitchFamily="34" charset="0"/>
                <a:cs typeface="Times New Roman" panose="02020603050405020304" pitchFamily="18" charset="0"/>
              </a:rPr>
              <a:t>Especificidad</a:t>
            </a:r>
            <a:r>
              <a:rPr lang="es-ES" sz="1800" kern="100" dirty="0">
                <a:latin typeface="Calibri" panose="020F0502020204030204" pitchFamily="34" charset="0"/>
                <a:ea typeface="Calibri" panose="020F0502020204030204" pitchFamily="34" charset="0"/>
                <a:cs typeface="Times New Roman" panose="02020603050405020304" pitchFamily="18" charset="0"/>
              </a:rPr>
              <a:t>: El miedo puede ser desencadenado por diferentes estímulos o situaciones, mientras que las fobias están limitadas a un objeto o situación específica.</a:t>
            </a:r>
          </a:p>
          <a:p>
            <a:pPr marL="342900" indent="-342900" algn="just">
              <a:lnSpc>
                <a:spcPct val="107000"/>
              </a:lnSpc>
              <a:spcAft>
                <a:spcPts val="800"/>
              </a:spcAft>
              <a:buSzPts val="1000"/>
              <a:buFont typeface="Symbol" panose="05050102010706020507" pitchFamily="18" charset="2"/>
              <a:buChar char=""/>
              <a:tabLst>
                <a:tab pos="457200" algn="l"/>
              </a:tabLst>
            </a:pPr>
            <a:r>
              <a:rPr lang="es-ES" sz="1800" b="1" kern="100" dirty="0">
                <a:latin typeface="Calibri" panose="020F0502020204030204" pitchFamily="34" charset="0"/>
                <a:ea typeface="Calibri" panose="020F0502020204030204" pitchFamily="34" charset="0"/>
                <a:cs typeface="Times New Roman" panose="02020603050405020304" pitchFamily="18" charset="0"/>
              </a:rPr>
              <a:t>Impacto en la vida cotidiana</a:t>
            </a:r>
            <a:r>
              <a:rPr lang="es-ES" sz="1800" kern="100" dirty="0">
                <a:latin typeface="Calibri" panose="020F0502020204030204" pitchFamily="34" charset="0"/>
                <a:ea typeface="Calibri" panose="020F0502020204030204" pitchFamily="34" charset="0"/>
                <a:cs typeface="Times New Roman" panose="02020603050405020304" pitchFamily="18" charset="0"/>
              </a:rPr>
              <a:t>: El miedo puede generar cierto malestar, pero generalmente no afecta significativamente el funcionamiento diario. En cambio, las fobias pueden interferir en diversas áreas de la vida, limitando las actividades y generando ansiedad y malestar constantes.</a:t>
            </a:r>
          </a:p>
          <a:p>
            <a:pPr marL="342900" indent="-342900" algn="just">
              <a:lnSpc>
                <a:spcPct val="107000"/>
              </a:lnSpc>
              <a:spcAft>
                <a:spcPts val="800"/>
              </a:spcAft>
              <a:buSzPts val="1000"/>
              <a:buFont typeface="Symbol" panose="05050102010706020507" pitchFamily="18" charset="2"/>
              <a:buChar char=""/>
              <a:tabLst>
                <a:tab pos="457200" algn="l"/>
              </a:tabLst>
            </a:pPr>
            <a:r>
              <a:rPr lang="es-ES" sz="1800" b="1" kern="100" dirty="0">
                <a:latin typeface="Calibri" panose="020F0502020204030204" pitchFamily="34" charset="0"/>
                <a:ea typeface="Calibri" panose="020F0502020204030204" pitchFamily="34" charset="0"/>
                <a:cs typeface="Times New Roman" panose="02020603050405020304" pitchFamily="18" charset="0"/>
              </a:rPr>
              <a:t>Control cognitivo</a:t>
            </a:r>
            <a:r>
              <a:rPr lang="es-ES" sz="1800" kern="100" dirty="0">
                <a:latin typeface="Calibri" panose="020F0502020204030204" pitchFamily="34" charset="0"/>
                <a:ea typeface="Calibri" panose="020F0502020204030204" pitchFamily="34" charset="0"/>
                <a:cs typeface="Times New Roman" panose="02020603050405020304" pitchFamily="18" charset="0"/>
              </a:rPr>
              <a:t>: Las personas con miedo pueden tener un mayor control cognitivo sobre su respuesta emocional, siendo capaces de razonar y enfrentar la situación temida. Por otro lado, quienes experimentan fobias a menudo tienen dificultades para controlar su miedo, incluso cuando son conscientes de su irracionalidad.</a:t>
            </a:r>
          </a:p>
          <a:p>
            <a:pPr marL="342900" indent="-342900" algn="just">
              <a:lnSpc>
                <a:spcPct val="107000"/>
              </a:lnSpc>
              <a:spcAft>
                <a:spcPts val="800"/>
              </a:spcAft>
              <a:buSzPts val="1000"/>
              <a:buFont typeface="Symbol" panose="05050102010706020507" pitchFamily="18" charset="2"/>
              <a:buChar char=""/>
              <a:tabLst>
                <a:tab pos="457200" algn="l"/>
              </a:tabLst>
            </a:pPr>
            <a:endParaRPr lang="es-ES" sz="18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es-ES" sz="14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399762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C6146-58A4-F946-2A56-0A63C404874B}"/>
              </a:ext>
            </a:extLst>
          </p:cNvPr>
          <p:cNvSpPr>
            <a:spLocks noGrp="1"/>
          </p:cNvSpPr>
          <p:nvPr>
            <p:ph type="title"/>
          </p:nvPr>
        </p:nvSpPr>
        <p:spPr/>
        <p:txBody>
          <a:bodyPr>
            <a:normAutofit/>
          </a:bodyPr>
          <a:lstStyle/>
          <a:p>
            <a:r>
              <a:rPr lang="ca-ES" sz="1600" b="1" dirty="0">
                <a:latin typeface="Arial" panose="020B0604020202020204" pitchFamily="34" charset="0"/>
                <a:cs typeface="Arial" panose="020B0604020202020204" pitchFamily="34" charset="0"/>
              </a:rPr>
              <a:t>TIPOS DE FOBIAS</a:t>
            </a:r>
            <a:endParaRPr lang="es-ES" sz="1600" dirty="0"/>
          </a:p>
        </p:txBody>
      </p:sp>
      <p:sp>
        <p:nvSpPr>
          <p:cNvPr id="3" name="Marcador de contenido 2">
            <a:extLst>
              <a:ext uri="{FF2B5EF4-FFF2-40B4-BE49-F238E27FC236}">
                <a16:creationId xmlns:a16="http://schemas.microsoft.com/office/drawing/2014/main" id="{60E46D97-D4D6-440A-7111-8DFAB3216B02}"/>
              </a:ext>
            </a:extLst>
          </p:cNvPr>
          <p:cNvSpPr>
            <a:spLocks noGrp="1"/>
          </p:cNvSpPr>
          <p:nvPr>
            <p:ph idx="1"/>
          </p:nvPr>
        </p:nvSpPr>
        <p:spPr>
          <a:xfrm>
            <a:off x="2346960" y="1845734"/>
            <a:ext cx="7543801" cy="4866183"/>
          </a:xfrm>
        </p:spPr>
        <p:txBody>
          <a:bodyPr>
            <a:normAutofit fontScale="92500" lnSpcReduction="20000"/>
          </a:bodyPr>
          <a:lstStyle/>
          <a:p>
            <a:pPr algn="just">
              <a:lnSpc>
                <a:spcPct val="107000"/>
              </a:lnSpc>
              <a:spcAft>
                <a:spcPts val="800"/>
              </a:spcAft>
            </a:pPr>
            <a:r>
              <a:rPr lang="es-ES" sz="1500" kern="100" dirty="0">
                <a:latin typeface="Calibri" panose="020F0502020204030204" pitchFamily="34" charset="0"/>
                <a:ea typeface="Calibri" panose="020F0502020204030204" pitchFamily="34" charset="0"/>
                <a:cs typeface="Times New Roman" panose="02020603050405020304" pitchFamily="18" charset="0"/>
              </a:rPr>
              <a:t>Existen diferentes tipos de fobias que pueden clasificarse en tres categorías principales:</a:t>
            </a:r>
          </a:p>
          <a:p>
            <a:pPr algn="just">
              <a:lnSpc>
                <a:spcPct val="107000"/>
              </a:lnSpc>
              <a:spcAft>
                <a:spcPts val="800"/>
              </a:spcAft>
              <a:buFont typeface="Arial" panose="020B0604020202020204" pitchFamily="34" charset="0"/>
              <a:buChar char="•"/>
            </a:pPr>
            <a:r>
              <a:rPr lang="es-ES" sz="1500" b="1" kern="100" dirty="0">
                <a:latin typeface="Calibri" panose="020F0502020204030204" pitchFamily="34" charset="0"/>
                <a:ea typeface="Calibri" panose="020F0502020204030204" pitchFamily="34" charset="0"/>
                <a:cs typeface="Times New Roman" panose="02020603050405020304" pitchFamily="18" charset="0"/>
              </a:rPr>
              <a:t>Fobias específicas</a:t>
            </a:r>
            <a:r>
              <a:rPr lang="es-ES" sz="1500" kern="100" dirty="0">
                <a:latin typeface="Calibri" panose="020F0502020204030204" pitchFamily="34" charset="0"/>
                <a:ea typeface="Calibri" panose="020F0502020204030204" pitchFamily="34" charset="0"/>
                <a:cs typeface="Times New Roman" panose="02020603050405020304" pitchFamily="18" charset="0"/>
              </a:rPr>
              <a:t>: Estas fobias se refieren a un miedo intenso y desproporcionado hacia objetos, animales o situaciones específicas. Algunos ejemplos comunes de fobias específicas incluyen el miedo a las alturas (acrofobia), a los insectos (entomofobia), a las agujas (</a:t>
            </a:r>
            <a:r>
              <a:rPr lang="es-ES" sz="1500" kern="100" dirty="0" err="1">
                <a:latin typeface="Calibri" panose="020F0502020204030204" pitchFamily="34" charset="0"/>
                <a:ea typeface="Calibri" panose="020F0502020204030204" pitchFamily="34" charset="0"/>
                <a:cs typeface="Times New Roman" panose="02020603050405020304" pitchFamily="18" charset="0"/>
              </a:rPr>
              <a:t>aichmofobia</a:t>
            </a:r>
            <a:r>
              <a:rPr lang="es-ES" sz="1500" kern="100" dirty="0">
                <a:latin typeface="Calibri" panose="020F0502020204030204" pitchFamily="34" charset="0"/>
                <a:ea typeface="Calibri" panose="020F0502020204030204" pitchFamily="34" charset="0"/>
                <a:cs typeface="Times New Roman" panose="02020603050405020304" pitchFamily="18" charset="0"/>
              </a:rPr>
              <a:t>), a los espacios cerrados (claustrofobia) o a volar (aerofobia). Las fobias específicas suelen tener su origen en experiencias traumáticas previas o pueden ser aprendidas por observación o por transmisión cultural.</a:t>
            </a:r>
          </a:p>
          <a:p>
            <a:pPr algn="just">
              <a:lnSpc>
                <a:spcPct val="107000"/>
              </a:lnSpc>
              <a:spcAft>
                <a:spcPts val="800"/>
              </a:spcAft>
              <a:buFont typeface="Arial" panose="020B0604020202020204" pitchFamily="34" charset="0"/>
              <a:buChar char="•"/>
            </a:pPr>
            <a:r>
              <a:rPr lang="es-ES" sz="1500" b="1" kern="100" dirty="0">
                <a:latin typeface="Calibri" panose="020F0502020204030204" pitchFamily="34" charset="0"/>
                <a:ea typeface="Calibri" panose="020F0502020204030204" pitchFamily="34" charset="0"/>
                <a:cs typeface="Times New Roman" panose="02020603050405020304" pitchFamily="18" charset="0"/>
              </a:rPr>
              <a:t>Fobia social</a:t>
            </a:r>
            <a:r>
              <a:rPr lang="es-ES" sz="1500" kern="100" dirty="0">
                <a:latin typeface="Calibri" panose="020F0502020204030204" pitchFamily="34" charset="0"/>
                <a:ea typeface="Calibri" panose="020F0502020204030204" pitchFamily="34" charset="0"/>
                <a:cs typeface="Times New Roman" panose="02020603050405020304" pitchFamily="18" charset="0"/>
              </a:rPr>
              <a:t>: La fobia social, también conocida como trastorno de ansiedad social, se caracteriza por un miedo intenso y persistente a situaciones sociales o de desempeño en las que la persona teme ser juzgada o humillada por los demás. Las personas con fobia social suelen evitar o enfrentar con gran angustia situaciones como hablar en público, interactuar con desconocidos, asistir a fiestas o eventos sociales, o comer o beber en presencia de otras personas. Esta fobia puede generar un deterioro significativo en las relaciones interpersonales y limitar las oportunidades laborales o educativas.</a:t>
            </a:r>
          </a:p>
          <a:p>
            <a:pPr algn="just">
              <a:lnSpc>
                <a:spcPct val="107000"/>
              </a:lnSpc>
              <a:spcAft>
                <a:spcPts val="800"/>
              </a:spcAft>
              <a:buFont typeface="Arial" panose="020B0604020202020204" pitchFamily="34" charset="0"/>
              <a:buChar char="•"/>
            </a:pPr>
            <a:r>
              <a:rPr lang="es-ES" sz="1500" b="1" kern="100" dirty="0">
                <a:latin typeface="Calibri" panose="020F0502020204030204" pitchFamily="34" charset="0"/>
                <a:ea typeface="Calibri" panose="020F0502020204030204" pitchFamily="34" charset="0"/>
                <a:cs typeface="Times New Roman" panose="02020603050405020304" pitchFamily="18" charset="0"/>
              </a:rPr>
              <a:t>Agorafobia</a:t>
            </a:r>
            <a:r>
              <a:rPr lang="es-ES" sz="1500" kern="100" dirty="0">
                <a:latin typeface="Calibri" panose="020F0502020204030204" pitchFamily="34" charset="0"/>
                <a:ea typeface="Calibri" panose="020F0502020204030204" pitchFamily="34" charset="0"/>
                <a:cs typeface="Times New Roman" panose="02020603050405020304" pitchFamily="18" charset="0"/>
              </a:rPr>
              <a:t>: La agorafobia se caracteriza por un miedo intenso a los espacios abiertos o a situaciones donde escapar o recibir ayuda puede ser difícil o embarazoso. Las personas con agorafobia pueden evitar lugares como centros comerciales, transportes públicos, puentes o lugares con multitudes. A menudo, la agorafobia se asocia con el miedo a tener ataques de pánico en situaciones donde escape o ayuda podrían no estar disponibles. Como resultado, las personas con agorafobia pueden experimentar restricciones significativas en su vida cotidiana, evitando ciertos lugares o dependiendo de un compañero de confianza para salir de casa.</a:t>
            </a:r>
          </a:p>
          <a:p>
            <a:endParaRPr lang="es-ES" dirty="0"/>
          </a:p>
        </p:txBody>
      </p:sp>
      <p:pic>
        <p:nvPicPr>
          <p:cNvPr id="4" name="Imagen 3">
            <a:extLst>
              <a:ext uri="{FF2B5EF4-FFF2-40B4-BE49-F238E27FC236}">
                <a16:creationId xmlns:a16="http://schemas.microsoft.com/office/drawing/2014/main" id="{75CCF196-7014-8E2A-018B-1E709DEEE4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9993" y="178229"/>
            <a:ext cx="1151374" cy="1151374"/>
          </a:xfrm>
          <a:prstGeom prst="rect">
            <a:avLst/>
          </a:prstGeom>
        </p:spPr>
      </p:pic>
    </p:spTree>
    <p:custDataLst>
      <p:tags r:id="rId1"/>
    </p:custDataLst>
    <p:extLst>
      <p:ext uri="{BB962C8B-B14F-4D97-AF65-F5344CB8AC3E}">
        <p14:creationId xmlns:p14="http://schemas.microsoft.com/office/powerpoint/2010/main" val="43131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C43494-9B98-3819-6CAB-A3493018C493}"/>
              </a:ext>
            </a:extLst>
          </p:cNvPr>
          <p:cNvSpPr>
            <a:spLocks noGrp="1"/>
          </p:cNvSpPr>
          <p:nvPr>
            <p:ph type="title"/>
          </p:nvPr>
        </p:nvSpPr>
        <p:spPr/>
        <p:txBody>
          <a:bodyPr>
            <a:normAutofit/>
          </a:bodyPr>
          <a:lstStyle/>
          <a:p>
            <a:r>
              <a:rPr lang="ca-ES" sz="2000" dirty="0">
                <a:latin typeface="Arial" panose="020B0604020202020204" pitchFamily="34" charset="0"/>
                <a:cs typeface="Arial" panose="020B0604020202020204" pitchFamily="34" charset="0"/>
              </a:rPr>
              <a:t>A TENER EN CUENTA:</a:t>
            </a:r>
            <a:endParaRPr lang="es-ES" sz="2000"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CB658CC6-7CE0-4BE3-457F-FE23116BAADD}"/>
              </a:ext>
            </a:extLst>
          </p:cNvPr>
          <p:cNvSpPr>
            <a:spLocks noGrp="1"/>
          </p:cNvSpPr>
          <p:nvPr>
            <p:ph idx="1"/>
          </p:nvPr>
        </p:nvSpPr>
        <p:spPr>
          <a:xfrm>
            <a:off x="2346960" y="1845734"/>
            <a:ext cx="7543801" cy="1785362"/>
          </a:xfrm>
        </p:spPr>
        <p:txBody>
          <a:bodyPr/>
          <a:lstStyle/>
          <a:p>
            <a:pPr algn="just"/>
            <a:r>
              <a:rPr lang="es-ES" kern="100" dirty="0">
                <a:effectLst/>
                <a:latin typeface="Calibri" panose="020F0502020204030204" pitchFamily="34" charset="0"/>
                <a:ea typeface="Calibri" panose="020F0502020204030204" pitchFamily="34" charset="0"/>
                <a:cs typeface="Times New Roman" panose="02020603050405020304" pitchFamily="18" charset="0"/>
              </a:rPr>
              <a:t>Estos son solo algunos ejemplos de los tipos de fobias que existen. Cada persona puede experimentar una fobia específica distinta o incluso presentar más de una fobia al mismo tiempo. El tratamiento de las fobias puede implicar diferentes enfoques terapéuticos, como la terapia cognitivo-conductual, la terapia de exposición gradual o el uso de técnicas de relajación y manejo del estrés.</a:t>
            </a:r>
          </a:p>
          <a:p>
            <a:endParaRPr lang="es-ES" dirty="0"/>
          </a:p>
        </p:txBody>
      </p:sp>
      <p:pic>
        <p:nvPicPr>
          <p:cNvPr id="2050" name="Picture 2" descr="Fobias, miedos y aversiones - Somos Psicología y Formación">
            <a:extLst>
              <a:ext uri="{FF2B5EF4-FFF2-40B4-BE49-F238E27FC236}">
                <a16:creationId xmlns:a16="http://schemas.microsoft.com/office/drawing/2014/main" id="{0A0C8211-BFA3-87B0-82B9-F6D3F938CC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4940" y="3739469"/>
            <a:ext cx="2995820" cy="2258156"/>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D46A6584-3DA8-C4C1-1706-10AE747D6F73}"/>
              </a:ext>
            </a:extLst>
          </p:cNvPr>
          <p:cNvSpPr txBox="1"/>
          <p:nvPr/>
        </p:nvSpPr>
        <p:spPr>
          <a:xfrm>
            <a:off x="6791740" y="6007623"/>
            <a:ext cx="3624469" cy="230832"/>
          </a:xfrm>
          <a:prstGeom prst="rect">
            <a:avLst/>
          </a:prstGeom>
          <a:noFill/>
        </p:spPr>
        <p:txBody>
          <a:bodyPr wrap="square">
            <a:spAutoFit/>
          </a:bodyPr>
          <a:lstStyle/>
          <a:p>
            <a:r>
              <a:rPr lang="es-ES" sz="900" dirty="0">
                <a:latin typeface="Arial" panose="020B0604020202020204" pitchFamily="34" charset="0"/>
                <a:cs typeface="Arial" panose="020B0604020202020204" pitchFamily="34" charset="0"/>
              </a:rPr>
              <a:t>https://www.somospsicologos.es/blog/fobias-miedos-y-aversiones/</a:t>
            </a:r>
          </a:p>
        </p:txBody>
      </p:sp>
      <p:pic>
        <p:nvPicPr>
          <p:cNvPr id="6" name="Imagen 5">
            <a:extLst>
              <a:ext uri="{FF2B5EF4-FFF2-40B4-BE49-F238E27FC236}">
                <a16:creationId xmlns:a16="http://schemas.microsoft.com/office/drawing/2014/main" id="{37ACB64B-5E40-6F66-FAA0-09C41BB468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9993" y="178229"/>
            <a:ext cx="1151374" cy="1151374"/>
          </a:xfrm>
          <a:prstGeom prst="rect">
            <a:avLst/>
          </a:prstGeom>
        </p:spPr>
      </p:pic>
    </p:spTree>
    <p:custDataLst>
      <p:tags r:id="rId1"/>
    </p:custDataLst>
    <p:extLst>
      <p:ext uri="{BB962C8B-B14F-4D97-AF65-F5344CB8AC3E}">
        <p14:creationId xmlns:p14="http://schemas.microsoft.com/office/powerpoint/2010/main" val="1522584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AB9E69-A28F-68BC-4A27-9D4D1C4FAAD1}"/>
              </a:ext>
            </a:extLst>
          </p:cNvPr>
          <p:cNvSpPr>
            <a:spLocks noGrp="1"/>
          </p:cNvSpPr>
          <p:nvPr>
            <p:ph type="title"/>
          </p:nvPr>
        </p:nvSpPr>
        <p:spPr/>
        <p:txBody>
          <a:bodyPr/>
          <a:lstStyle/>
          <a:p>
            <a:r>
              <a:rPr lang="ca-ES" dirty="0" err="1"/>
              <a:t>Causas</a:t>
            </a:r>
            <a:r>
              <a:rPr lang="ca-ES" dirty="0"/>
              <a:t> y factores de </a:t>
            </a:r>
            <a:r>
              <a:rPr lang="ca-ES" dirty="0" err="1"/>
              <a:t>riesgo</a:t>
            </a:r>
            <a:endParaRPr lang="es-ES" dirty="0"/>
          </a:p>
        </p:txBody>
      </p:sp>
      <p:sp>
        <p:nvSpPr>
          <p:cNvPr id="3" name="Marcador de contenido 2">
            <a:extLst>
              <a:ext uri="{FF2B5EF4-FFF2-40B4-BE49-F238E27FC236}">
                <a16:creationId xmlns:a16="http://schemas.microsoft.com/office/drawing/2014/main" id="{315D7C58-8549-3963-6680-DBF85232C4C3}"/>
              </a:ext>
            </a:extLst>
          </p:cNvPr>
          <p:cNvSpPr>
            <a:spLocks noGrp="1"/>
          </p:cNvSpPr>
          <p:nvPr>
            <p:ph sz="half" idx="1"/>
          </p:nvPr>
        </p:nvSpPr>
        <p:spPr>
          <a:xfrm>
            <a:off x="2346960" y="1845735"/>
            <a:ext cx="7658431" cy="711935"/>
          </a:xfrm>
        </p:spPr>
        <p:txBody>
          <a:bodyPr>
            <a:normAutofit fontScale="70000" lnSpcReduction="20000"/>
          </a:bodyPr>
          <a:lstStyle/>
          <a:p>
            <a:pPr>
              <a:lnSpc>
                <a:spcPct val="120000"/>
              </a:lnSpc>
            </a:pPr>
            <a:r>
              <a:rPr lang="es-ES" sz="1800" kern="100" dirty="0">
                <a:latin typeface="Calibri" panose="020F0502020204030204" pitchFamily="34" charset="0"/>
                <a:ea typeface="Calibri" panose="020F0502020204030204" pitchFamily="34" charset="0"/>
                <a:cs typeface="Times New Roman" panose="02020603050405020304" pitchFamily="18" charset="0"/>
              </a:rPr>
              <a:t>Las fobias pueden tener diversas causas y factores de riesgo que influyen en su desarrollo. Desde un punto de vista psicológico, algunos de los principales son:</a:t>
            </a:r>
          </a:p>
          <a:p>
            <a:endParaRPr lang="es-ES" dirty="0"/>
          </a:p>
        </p:txBody>
      </p:sp>
      <p:sp>
        <p:nvSpPr>
          <p:cNvPr id="4" name="Marcador de contenido 3">
            <a:extLst>
              <a:ext uri="{FF2B5EF4-FFF2-40B4-BE49-F238E27FC236}">
                <a16:creationId xmlns:a16="http://schemas.microsoft.com/office/drawing/2014/main" id="{7A069289-420A-5F1F-21FD-9C83761F068D}"/>
              </a:ext>
            </a:extLst>
          </p:cNvPr>
          <p:cNvSpPr>
            <a:spLocks noGrp="1"/>
          </p:cNvSpPr>
          <p:nvPr>
            <p:ph sz="half" idx="2"/>
          </p:nvPr>
        </p:nvSpPr>
        <p:spPr>
          <a:xfrm>
            <a:off x="2478155" y="2450035"/>
            <a:ext cx="7779028" cy="4121361"/>
          </a:xfrm>
        </p:spPr>
        <p:txBody>
          <a:bodyPr>
            <a:normAutofit fontScale="70000" lnSpcReduction="20000"/>
          </a:bodyPr>
          <a:lstStyle/>
          <a:p>
            <a:pPr marL="342900" indent="-342900" algn="just">
              <a:lnSpc>
                <a:spcPct val="107000"/>
              </a:lnSpc>
              <a:spcAft>
                <a:spcPts val="800"/>
              </a:spcAft>
              <a:buFont typeface="Symbol" panose="05050102010706020507" pitchFamily="18" charset="2"/>
              <a:buChar char=""/>
            </a:pPr>
            <a:r>
              <a:rPr lang="es-ES" sz="1800" b="1" kern="100" dirty="0">
                <a:latin typeface="Calibri" panose="020F0502020204030204" pitchFamily="34" charset="0"/>
                <a:ea typeface="Calibri" panose="020F0502020204030204" pitchFamily="34" charset="0"/>
                <a:cs typeface="Times New Roman" panose="02020603050405020304" pitchFamily="18" charset="0"/>
              </a:rPr>
              <a:t>Aprendizaje por condicionamiento</a:t>
            </a:r>
            <a:r>
              <a:rPr lang="es-ES" sz="1800" kern="100" dirty="0">
                <a:latin typeface="Calibri" panose="020F0502020204030204" pitchFamily="34" charset="0"/>
                <a:ea typeface="Calibri" panose="020F0502020204030204" pitchFamily="34" charset="0"/>
                <a:cs typeface="Times New Roman" panose="02020603050405020304" pitchFamily="18" charset="0"/>
              </a:rPr>
              <a:t>: juega un papel fundamental en el desarrollo de las fobias. Las fobias pueden surgir a partir de experiencias traumáticas o aversivas en las que una persona experimenta un miedo intenso en presencia de un estímulo específico. Por ejemplo, si una persona es atacada por un perro, puede desarrollar una fobia hacia los perros. El miedo inicial se asocia con el estímulo (perro) y se aprende a temerlo de manera desproporcionada.  </a:t>
            </a:r>
          </a:p>
          <a:p>
            <a:pPr marL="342900" indent="-342900" algn="just">
              <a:lnSpc>
                <a:spcPct val="107000"/>
              </a:lnSpc>
              <a:spcAft>
                <a:spcPts val="800"/>
              </a:spcAft>
              <a:buFont typeface="Symbol" panose="05050102010706020507" pitchFamily="18" charset="2"/>
              <a:buChar char=""/>
            </a:pPr>
            <a:r>
              <a:rPr lang="es-ES" sz="1800" b="1" kern="100" dirty="0">
                <a:latin typeface="Calibri" panose="020F0502020204030204" pitchFamily="34" charset="0"/>
                <a:ea typeface="Calibri" panose="020F0502020204030204" pitchFamily="34" charset="0"/>
                <a:cs typeface="Times New Roman" panose="02020603050405020304" pitchFamily="18" charset="0"/>
              </a:rPr>
              <a:t>Factores genéticos y hereditarios</a:t>
            </a:r>
            <a:r>
              <a:rPr lang="es-ES" sz="1800" kern="100" dirty="0">
                <a:latin typeface="Calibri" panose="020F0502020204030204" pitchFamily="34" charset="0"/>
                <a:ea typeface="Calibri" panose="020F0502020204030204" pitchFamily="34" charset="0"/>
                <a:cs typeface="Times New Roman" panose="02020603050405020304" pitchFamily="18" charset="0"/>
              </a:rPr>
              <a:t>: ciertos rasgos de personalidad, como la tendencia a la ansiedad y el neuroticismo, pueden tener una influencia hereditaria en la predisposición a desarrollar fobias. </a:t>
            </a:r>
          </a:p>
          <a:p>
            <a:pPr marL="342900" indent="-342900" algn="just">
              <a:lnSpc>
                <a:spcPct val="107000"/>
              </a:lnSpc>
              <a:spcAft>
                <a:spcPts val="800"/>
              </a:spcAft>
              <a:buFont typeface="Symbol" panose="05050102010706020507" pitchFamily="18" charset="2"/>
              <a:buChar char=""/>
            </a:pPr>
            <a:r>
              <a:rPr lang="es-ES" sz="1800" b="1" kern="100" dirty="0">
                <a:latin typeface="Calibri" panose="020F0502020204030204" pitchFamily="34" charset="0"/>
                <a:ea typeface="Calibri" panose="020F0502020204030204" pitchFamily="34" charset="0"/>
                <a:cs typeface="Times New Roman" panose="02020603050405020304" pitchFamily="18" charset="0"/>
              </a:rPr>
              <a:t>Experiencias traumáticas</a:t>
            </a:r>
            <a:r>
              <a:rPr lang="es-ES" sz="1800" kern="100" dirty="0">
                <a:latin typeface="Calibri" panose="020F0502020204030204" pitchFamily="34" charset="0"/>
                <a:ea typeface="Calibri" panose="020F0502020204030204" pitchFamily="34" charset="0"/>
                <a:cs typeface="Times New Roman" panose="02020603050405020304" pitchFamily="18" charset="0"/>
              </a:rPr>
              <a:t>: accidentes, abusos o situaciones de amenaza, pueden desencadenar el desarrollo de fobias. Cuando una persona experimenta un evento traumático asociado a un estímulo específico, ese estímulo puede convertirse en un desencadenante de miedo intenso en el futuro. Por ejemplo, una persona que ha sufrido un accidente de coche puede desarrollar una fobia a conducir o viajar en automóvil.</a:t>
            </a:r>
          </a:p>
          <a:p>
            <a:pPr marL="342900" indent="-342900" algn="just">
              <a:lnSpc>
                <a:spcPct val="107000"/>
              </a:lnSpc>
              <a:spcAft>
                <a:spcPts val="800"/>
              </a:spcAft>
              <a:buFont typeface="Symbol" panose="05050102010706020507" pitchFamily="18" charset="2"/>
              <a:buChar char=""/>
            </a:pPr>
            <a:r>
              <a:rPr lang="es-ES" sz="1800" b="1" kern="100" dirty="0">
                <a:latin typeface="Calibri" panose="020F0502020204030204" pitchFamily="34" charset="0"/>
                <a:ea typeface="Calibri" panose="020F0502020204030204" pitchFamily="34" charset="0"/>
                <a:cs typeface="Times New Roman" panose="02020603050405020304" pitchFamily="18" charset="0"/>
              </a:rPr>
              <a:t>El papel del aprendizaje vicario</a:t>
            </a:r>
            <a:r>
              <a:rPr lang="es-ES" sz="1800" kern="100" dirty="0">
                <a:latin typeface="Calibri" panose="020F0502020204030204" pitchFamily="34" charset="0"/>
                <a:ea typeface="Calibri" panose="020F0502020204030204" pitchFamily="34" charset="0"/>
                <a:cs typeface="Times New Roman" panose="02020603050405020304" pitchFamily="18" charset="0"/>
              </a:rPr>
              <a:t>: El aprendizaje vicario, también conocido como aprendizaje por observación, es otro factor importante en el desarrollo de las fobias. Cuando una persona observa a otra persona mostrando miedo o ansiedad intensa hacia un estímulo específico, puede aprender a temer ese mismo estímulo. Por ejemplo, un niño que observa a su hermano mayor reaccionar con pánico ante una araña puede desarrollar una fobia a las arañas incluso sin haber tenido una experiencia traumática directa.</a:t>
            </a:r>
          </a:p>
          <a:p>
            <a:pPr algn="just">
              <a:lnSpc>
                <a:spcPct val="107000"/>
              </a:lnSpc>
              <a:spcAft>
                <a:spcPts val="800"/>
              </a:spcAft>
            </a:pPr>
            <a:endParaRPr lang="es-ES" sz="1800" kern="100" dirty="0">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pic>
        <p:nvPicPr>
          <p:cNvPr id="6" name="Imagen 5">
            <a:extLst>
              <a:ext uri="{FF2B5EF4-FFF2-40B4-BE49-F238E27FC236}">
                <a16:creationId xmlns:a16="http://schemas.microsoft.com/office/drawing/2014/main" id="{435BE5E9-2C7A-D1D9-A083-48F3DF105C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9993" y="286603"/>
            <a:ext cx="1151374" cy="1151374"/>
          </a:xfrm>
          <a:prstGeom prst="rect">
            <a:avLst/>
          </a:prstGeom>
        </p:spPr>
      </p:pic>
    </p:spTree>
    <p:custDataLst>
      <p:tags r:id="rId1"/>
    </p:custDataLst>
    <p:extLst>
      <p:ext uri="{BB962C8B-B14F-4D97-AF65-F5344CB8AC3E}">
        <p14:creationId xmlns:p14="http://schemas.microsoft.com/office/powerpoint/2010/main" val="26367756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7"/>
  <p:tag name="ARTICULATE_PROJECT_OPEN" val="0"/>
  <p:tag name="ARTICULATE_DESIGN_ID_RETROSPECCIÓN" val="tVa49HvI"/>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1184</TotalTime>
  <Words>4227</Words>
  <Application>Microsoft Office PowerPoint</Application>
  <PresentationFormat>Panorámica</PresentationFormat>
  <Paragraphs>204</Paragraphs>
  <Slides>37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37</vt:i4>
      </vt:variant>
    </vt:vector>
  </HeadingPairs>
  <TitlesOfParts>
    <vt:vector size="44" baseType="lpstr">
      <vt:lpstr>Arial</vt:lpstr>
      <vt:lpstr>Calibri</vt:lpstr>
      <vt:lpstr>Calibri Light</vt:lpstr>
      <vt:lpstr>Söhne</vt:lpstr>
      <vt:lpstr>Symbol</vt:lpstr>
      <vt:lpstr>Times New Roman</vt:lpstr>
      <vt:lpstr>Retrospección</vt:lpstr>
      <vt:lpstr>Comprendiendo las fobias</vt:lpstr>
      <vt:lpstr>Introducción</vt:lpstr>
      <vt:lpstr>Índice</vt:lpstr>
      <vt:lpstr>PARTE 1: TEORÍA</vt:lpstr>
      <vt:lpstr>¿QUÉ SON LAS FOBIAS?</vt:lpstr>
      <vt:lpstr>DIFERENCIA ENTRE MIEDO Y FOBIA</vt:lpstr>
      <vt:lpstr>TIPOS DE FOBIAS</vt:lpstr>
      <vt:lpstr>A TENER EN CUENTA:</vt:lpstr>
      <vt:lpstr>Causas y factores de riesgo</vt:lpstr>
      <vt:lpstr>Presentación de PowerPoint</vt:lpstr>
      <vt:lpstr>Teorías y enfoques explicativos</vt:lpstr>
      <vt:lpstr>Teoría psicoanalítica</vt:lpstr>
      <vt:lpstr>Teoría del condicionamiento clásico y operante</vt:lpstr>
      <vt:lpstr>Enfoques cognitivo-conductuales</vt:lpstr>
      <vt:lpstr>Perspectivas evolutivas y de la preparación</vt:lpstr>
      <vt:lpstr>PARTE 2: EJERCICIOS PRÁCTICOS</vt:lpstr>
      <vt:lpstr>1. IDENTIFICACIÓN DE FOBIAS PERSONALES</vt:lpstr>
      <vt:lpstr>Presentación de PowerPoint</vt:lpstr>
      <vt:lpstr>Presentación de PowerPoint</vt:lpstr>
      <vt:lpstr>Presentación de PowerPoint</vt:lpstr>
      <vt:lpstr>Presentación de PowerPoint</vt:lpstr>
      <vt:lpstr>Presentación de PowerPoint</vt:lpstr>
      <vt:lpstr>2. Técnicas de exposición gradual</vt:lpstr>
      <vt:lpstr>Ejemplo práctico</vt:lpstr>
      <vt:lpstr>Presentación de PowerPoint</vt:lpstr>
      <vt:lpstr>Ejemplo práctico</vt:lpstr>
      <vt:lpstr>Presentación de PowerPoint</vt:lpstr>
      <vt:lpstr>Presentación de PowerPoint</vt:lpstr>
      <vt:lpstr>La relajación profunda</vt:lpstr>
      <vt:lpstr>Relajación muscular progresiva</vt:lpstr>
      <vt:lpstr>Presentación de PowerPoint</vt:lpstr>
      <vt:lpstr>PARTE 3: CUESTIONARIO TIPO TEST</vt:lpstr>
      <vt:lpstr>Presentación de PowerPoint</vt:lpstr>
      <vt:lpstr>Presentación de PowerPoint</vt:lpstr>
      <vt:lpstr>Presentación de PowerPoint</vt:lpstr>
      <vt:lpstr>SOLUCIONES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Comunicación familiar y resolución de conflictos</dc:title>
  <dc:creator>Alba</dc:creator>
  <cp:lastModifiedBy>Julia Gil</cp:lastModifiedBy>
  <cp:revision>119</cp:revision>
  <dcterms:created xsi:type="dcterms:W3CDTF">2021-01-01T17:00:53Z</dcterms:created>
  <dcterms:modified xsi:type="dcterms:W3CDTF">2023-08-02T10:49:10Z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208274A0-2AE7-4D3B-9AFB-2CF1C2CC5CC7</vt:lpwstr>
  </property>
  <property fmtid="{D5CDD505-2E9C-101B-9397-08002B2CF9AE}" pid="3" name="ArticulatePath">
    <vt:lpwstr>PILDORA FORMATIVA_FOBIAS</vt:lpwstr>
  </property>
</Properties>
</file>